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7" r:id="rId3"/>
    <p:sldId id="265" r:id="rId4"/>
    <p:sldId id="268" r:id="rId5"/>
    <p:sldId id="261" r:id="rId6"/>
    <p:sldId id="262" r:id="rId7"/>
    <p:sldId id="263" r:id="rId8"/>
    <p:sldId id="277" r:id="rId9"/>
    <p:sldId id="258" r:id="rId10"/>
    <p:sldId id="279" r:id="rId11"/>
    <p:sldId id="267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7" r:id="rId28"/>
    <p:sldId id="274" r:id="rId29"/>
  </p:sldIdLst>
  <p:sldSz cx="12192000" cy="6858000"/>
  <p:notesSz cx="6858000" cy="9144000"/>
  <p:embeddedFontLst>
    <p:embeddedFont>
      <p:font typeface="Poppins ExtraLight" panose="00000300000000000000" pitchFamily="2" charset="0"/>
      <p:regular r:id="rId30"/>
      <p:italic r:id="rId31"/>
    </p:embeddedFont>
    <p:embeddedFont>
      <p:font typeface="Poppins SemiBold" panose="00000700000000000000" pitchFamily="2" charset="0"/>
      <p:bold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19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orient="horz" pos="754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A1"/>
    <a:srgbClr val="FF9B9D"/>
    <a:srgbClr val="FF5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2949" autoAdjust="0"/>
  </p:normalViewPr>
  <p:slideViewPr>
    <p:cSldViewPr snapToGrid="0" showGuides="1">
      <p:cViewPr varScale="1">
        <p:scale>
          <a:sx n="114" d="100"/>
          <a:sy n="114" d="100"/>
        </p:scale>
        <p:origin x="798" y="114"/>
      </p:cViewPr>
      <p:guideLst>
        <p:guide orient="horz" pos="2160"/>
        <p:guide pos="3840"/>
        <p:guide pos="619"/>
        <p:guide pos="7061"/>
        <p:guide orient="horz" pos="754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46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17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70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18E0EAE-CFFE-A18C-4CB3-5CEEDF3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76060" y="717458"/>
            <a:ext cx="3233279" cy="1816716"/>
          </a:xfrm>
          <a:custGeom>
            <a:avLst/>
            <a:gdLst>
              <a:gd name="connsiteX0" fmla="*/ 142885 w 3233279"/>
              <a:gd name="connsiteY0" fmla="*/ 0 h 1816716"/>
              <a:gd name="connsiteX1" fmla="*/ 3090394 w 3233279"/>
              <a:gd name="connsiteY1" fmla="*/ 0 h 1816716"/>
              <a:gd name="connsiteX2" fmla="*/ 3233279 w 3233279"/>
              <a:gd name="connsiteY2" fmla="*/ 142885 h 1816716"/>
              <a:gd name="connsiteX3" fmla="*/ 3233279 w 3233279"/>
              <a:gd name="connsiteY3" fmla="*/ 1673831 h 1816716"/>
              <a:gd name="connsiteX4" fmla="*/ 3090394 w 3233279"/>
              <a:gd name="connsiteY4" fmla="*/ 1816716 h 1816716"/>
              <a:gd name="connsiteX5" fmla="*/ 142885 w 3233279"/>
              <a:gd name="connsiteY5" fmla="*/ 1816716 h 1816716"/>
              <a:gd name="connsiteX6" fmla="*/ 0 w 3233279"/>
              <a:gd name="connsiteY6" fmla="*/ 1673831 h 1816716"/>
              <a:gd name="connsiteX7" fmla="*/ 0 w 3233279"/>
              <a:gd name="connsiteY7" fmla="*/ 142885 h 1816716"/>
              <a:gd name="connsiteX8" fmla="*/ 142885 w 3233279"/>
              <a:gd name="connsiteY8" fmla="*/ 0 h 181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3279" h="1816716">
                <a:moveTo>
                  <a:pt x="142885" y="0"/>
                </a:moveTo>
                <a:lnTo>
                  <a:pt x="3090394" y="0"/>
                </a:lnTo>
                <a:cubicBezTo>
                  <a:pt x="3169307" y="0"/>
                  <a:pt x="3233279" y="63972"/>
                  <a:pt x="3233279" y="142885"/>
                </a:cubicBezTo>
                <a:lnTo>
                  <a:pt x="3233279" y="1673831"/>
                </a:lnTo>
                <a:cubicBezTo>
                  <a:pt x="3233279" y="1752744"/>
                  <a:pt x="3169307" y="1816716"/>
                  <a:pt x="3090394" y="1816716"/>
                </a:cubicBezTo>
                <a:lnTo>
                  <a:pt x="142885" y="1816716"/>
                </a:lnTo>
                <a:cubicBezTo>
                  <a:pt x="63972" y="1816716"/>
                  <a:pt x="0" y="1752744"/>
                  <a:pt x="0" y="1673831"/>
                </a:cubicBezTo>
                <a:lnTo>
                  <a:pt x="0" y="142885"/>
                </a:lnTo>
                <a:cubicBezTo>
                  <a:pt x="0" y="63972"/>
                  <a:pt x="63972" y="0"/>
                  <a:pt x="1428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66B23B-6E15-5AA9-AAD2-3DEEC78CC8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6060" y="2721353"/>
            <a:ext cx="3233279" cy="1816716"/>
          </a:xfrm>
          <a:custGeom>
            <a:avLst/>
            <a:gdLst>
              <a:gd name="connsiteX0" fmla="*/ 142885 w 3233279"/>
              <a:gd name="connsiteY0" fmla="*/ 0 h 1816716"/>
              <a:gd name="connsiteX1" fmla="*/ 3090394 w 3233279"/>
              <a:gd name="connsiteY1" fmla="*/ 0 h 1816716"/>
              <a:gd name="connsiteX2" fmla="*/ 3233279 w 3233279"/>
              <a:gd name="connsiteY2" fmla="*/ 142885 h 1816716"/>
              <a:gd name="connsiteX3" fmla="*/ 3233279 w 3233279"/>
              <a:gd name="connsiteY3" fmla="*/ 1673831 h 1816716"/>
              <a:gd name="connsiteX4" fmla="*/ 3090394 w 3233279"/>
              <a:gd name="connsiteY4" fmla="*/ 1816716 h 1816716"/>
              <a:gd name="connsiteX5" fmla="*/ 142885 w 3233279"/>
              <a:gd name="connsiteY5" fmla="*/ 1816716 h 1816716"/>
              <a:gd name="connsiteX6" fmla="*/ 0 w 3233279"/>
              <a:gd name="connsiteY6" fmla="*/ 1673831 h 1816716"/>
              <a:gd name="connsiteX7" fmla="*/ 0 w 3233279"/>
              <a:gd name="connsiteY7" fmla="*/ 142885 h 1816716"/>
              <a:gd name="connsiteX8" fmla="*/ 142885 w 3233279"/>
              <a:gd name="connsiteY8" fmla="*/ 0 h 181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3279" h="1816716">
                <a:moveTo>
                  <a:pt x="142885" y="0"/>
                </a:moveTo>
                <a:lnTo>
                  <a:pt x="3090394" y="0"/>
                </a:lnTo>
                <a:cubicBezTo>
                  <a:pt x="3169307" y="0"/>
                  <a:pt x="3233279" y="63972"/>
                  <a:pt x="3233279" y="142885"/>
                </a:cubicBezTo>
                <a:lnTo>
                  <a:pt x="3233279" y="1673831"/>
                </a:lnTo>
                <a:cubicBezTo>
                  <a:pt x="3233279" y="1752744"/>
                  <a:pt x="3169307" y="1816716"/>
                  <a:pt x="3090394" y="1816716"/>
                </a:cubicBezTo>
                <a:lnTo>
                  <a:pt x="142885" y="1816716"/>
                </a:lnTo>
                <a:cubicBezTo>
                  <a:pt x="63972" y="1816716"/>
                  <a:pt x="0" y="1752744"/>
                  <a:pt x="0" y="1673831"/>
                </a:cubicBezTo>
                <a:lnTo>
                  <a:pt x="0" y="142885"/>
                </a:lnTo>
                <a:cubicBezTo>
                  <a:pt x="0" y="63972"/>
                  <a:pt x="63972" y="0"/>
                  <a:pt x="1428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3961C1-E39D-4731-3B53-1D7FCEC9C5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76059" y="4725248"/>
            <a:ext cx="3233279" cy="1816716"/>
          </a:xfrm>
          <a:custGeom>
            <a:avLst/>
            <a:gdLst>
              <a:gd name="connsiteX0" fmla="*/ 142885 w 3233279"/>
              <a:gd name="connsiteY0" fmla="*/ 0 h 1816716"/>
              <a:gd name="connsiteX1" fmla="*/ 3090394 w 3233279"/>
              <a:gd name="connsiteY1" fmla="*/ 0 h 1816716"/>
              <a:gd name="connsiteX2" fmla="*/ 3233279 w 3233279"/>
              <a:gd name="connsiteY2" fmla="*/ 142885 h 1816716"/>
              <a:gd name="connsiteX3" fmla="*/ 3233279 w 3233279"/>
              <a:gd name="connsiteY3" fmla="*/ 1673831 h 1816716"/>
              <a:gd name="connsiteX4" fmla="*/ 3090394 w 3233279"/>
              <a:gd name="connsiteY4" fmla="*/ 1816716 h 1816716"/>
              <a:gd name="connsiteX5" fmla="*/ 142885 w 3233279"/>
              <a:gd name="connsiteY5" fmla="*/ 1816716 h 1816716"/>
              <a:gd name="connsiteX6" fmla="*/ 0 w 3233279"/>
              <a:gd name="connsiteY6" fmla="*/ 1673831 h 1816716"/>
              <a:gd name="connsiteX7" fmla="*/ 0 w 3233279"/>
              <a:gd name="connsiteY7" fmla="*/ 142885 h 1816716"/>
              <a:gd name="connsiteX8" fmla="*/ 142885 w 3233279"/>
              <a:gd name="connsiteY8" fmla="*/ 0 h 181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3279" h="1816716">
                <a:moveTo>
                  <a:pt x="142885" y="0"/>
                </a:moveTo>
                <a:lnTo>
                  <a:pt x="3090394" y="0"/>
                </a:lnTo>
                <a:cubicBezTo>
                  <a:pt x="3169307" y="0"/>
                  <a:pt x="3233279" y="63972"/>
                  <a:pt x="3233279" y="142885"/>
                </a:cubicBezTo>
                <a:lnTo>
                  <a:pt x="3233279" y="1673831"/>
                </a:lnTo>
                <a:cubicBezTo>
                  <a:pt x="3233279" y="1752744"/>
                  <a:pt x="3169307" y="1816716"/>
                  <a:pt x="3090394" y="1816716"/>
                </a:cubicBezTo>
                <a:lnTo>
                  <a:pt x="142885" y="1816716"/>
                </a:lnTo>
                <a:cubicBezTo>
                  <a:pt x="63972" y="1816716"/>
                  <a:pt x="0" y="1752744"/>
                  <a:pt x="0" y="1673831"/>
                </a:cubicBezTo>
                <a:lnTo>
                  <a:pt x="0" y="142885"/>
                </a:lnTo>
                <a:cubicBezTo>
                  <a:pt x="0" y="63972"/>
                  <a:pt x="63972" y="0"/>
                  <a:pt x="1428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07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4CE7CF7-6BC2-9BA7-3526-5ED44F9C50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4341" y="1196974"/>
            <a:ext cx="2493931" cy="2232026"/>
          </a:xfrm>
          <a:custGeom>
            <a:avLst/>
            <a:gdLst>
              <a:gd name="connsiteX0" fmla="*/ 175549 w 2493931"/>
              <a:gd name="connsiteY0" fmla="*/ 0 h 2232026"/>
              <a:gd name="connsiteX1" fmla="*/ 2318382 w 2493931"/>
              <a:gd name="connsiteY1" fmla="*/ 0 h 2232026"/>
              <a:gd name="connsiteX2" fmla="*/ 2493931 w 2493931"/>
              <a:gd name="connsiteY2" fmla="*/ 175549 h 2232026"/>
              <a:gd name="connsiteX3" fmla="*/ 2493931 w 2493931"/>
              <a:gd name="connsiteY3" fmla="*/ 2056477 h 2232026"/>
              <a:gd name="connsiteX4" fmla="*/ 2318382 w 2493931"/>
              <a:gd name="connsiteY4" fmla="*/ 2232026 h 2232026"/>
              <a:gd name="connsiteX5" fmla="*/ 175549 w 2493931"/>
              <a:gd name="connsiteY5" fmla="*/ 2232026 h 2232026"/>
              <a:gd name="connsiteX6" fmla="*/ 0 w 2493931"/>
              <a:gd name="connsiteY6" fmla="*/ 2056477 h 2232026"/>
              <a:gd name="connsiteX7" fmla="*/ 0 w 2493931"/>
              <a:gd name="connsiteY7" fmla="*/ 175549 h 2232026"/>
              <a:gd name="connsiteX8" fmla="*/ 175549 w 2493931"/>
              <a:gd name="connsiteY8" fmla="*/ 0 h 223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931" h="2232026">
                <a:moveTo>
                  <a:pt x="175549" y="0"/>
                </a:moveTo>
                <a:lnTo>
                  <a:pt x="2318382" y="0"/>
                </a:lnTo>
                <a:cubicBezTo>
                  <a:pt x="2415335" y="0"/>
                  <a:pt x="2493931" y="78596"/>
                  <a:pt x="2493931" y="175549"/>
                </a:cubicBezTo>
                <a:lnTo>
                  <a:pt x="2493931" y="2056477"/>
                </a:lnTo>
                <a:cubicBezTo>
                  <a:pt x="2493931" y="2153430"/>
                  <a:pt x="2415335" y="2232026"/>
                  <a:pt x="2318382" y="2232026"/>
                </a:cubicBezTo>
                <a:lnTo>
                  <a:pt x="175549" y="2232026"/>
                </a:lnTo>
                <a:cubicBezTo>
                  <a:pt x="78596" y="2232026"/>
                  <a:pt x="0" y="2153430"/>
                  <a:pt x="0" y="2056477"/>
                </a:cubicBezTo>
                <a:lnTo>
                  <a:pt x="0" y="175549"/>
                </a:lnTo>
                <a:cubicBezTo>
                  <a:pt x="0" y="78596"/>
                  <a:pt x="78596" y="0"/>
                  <a:pt x="1755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8FB67A8-E5EC-3238-3481-A5B0A913AA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4342" y="3723431"/>
            <a:ext cx="2493931" cy="2305851"/>
          </a:xfrm>
          <a:custGeom>
            <a:avLst/>
            <a:gdLst>
              <a:gd name="connsiteX0" fmla="*/ 181355 w 2493931"/>
              <a:gd name="connsiteY0" fmla="*/ 0 h 2305851"/>
              <a:gd name="connsiteX1" fmla="*/ 2312576 w 2493931"/>
              <a:gd name="connsiteY1" fmla="*/ 0 h 2305851"/>
              <a:gd name="connsiteX2" fmla="*/ 2493931 w 2493931"/>
              <a:gd name="connsiteY2" fmla="*/ 181355 h 2305851"/>
              <a:gd name="connsiteX3" fmla="*/ 2493931 w 2493931"/>
              <a:gd name="connsiteY3" fmla="*/ 2124496 h 2305851"/>
              <a:gd name="connsiteX4" fmla="*/ 2312576 w 2493931"/>
              <a:gd name="connsiteY4" fmla="*/ 2305851 h 2305851"/>
              <a:gd name="connsiteX5" fmla="*/ 181355 w 2493931"/>
              <a:gd name="connsiteY5" fmla="*/ 2305851 h 2305851"/>
              <a:gd name="connsiteX6" fmla="*/ 0 w 2493931"/>
              <a:gd name="connsiteY6" fmla="*/ 2124496 h 2305851"/>
              <a:gd name="connsiteX7" fmla="*/ 0 w 2493931"/>
              <a:gd name="connsiteY7" fmla="*/ 181355 h 2305851"/>
              <a:gd name="connsiteX8" fmla="*/ 181355 w 2493931"/>
              <a:gd name="connsiteY8" fmla="*/ 0 h 230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931" h="2305851">
                <a:moveTo>
                  <a:pt x="181355" y="0"/>
                </a:moveTo>
                <a:lnTo>
                  <a:pt x="2312576" y="0"/>
                </a:lnTo>
                <a:cubicBezTo>
                  <a:pt x="2412736" y="0"/>
                  <a:pt x="2493931" y="81195"/>
                  <a:pt x="2493931" y="181355"/>
                </a:cubicBezTo>
                <a:lnTo>
                  <a:pt x="2493931" y="2124496"/>
                </a:lnTo>
                <a:cubicBezTo>
                  <a:pt x="2493931" y="2224656"/>
                  <a:pt x="2412736" y="2305851"/>
                  <a:pt x="2312576" y="2305851"/>
                </a:cubicBezTo>
                <a:lnTo>
                  <a:pt x="181355" y="2305851"/>
                </a:lnTo>
                <a:cubicBezTo>
                  <a:pt x="81195" y="2305851"/>
                  <a:pt x="0" y="2224656"/>
                  <a:pt x="0" y="2124496"/>
                </a:cubicBezTo>
                <a:lnTo>
                  <a:pt x="0" y="181355"/>
                </a:lnTo>
                <a:cubicBezTo>
                  <a:pt x="0" y="81195"/>
                  <a:pt x="81195" y="0"/>
                  <a:pt x="1813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8CE4F9-11DE-636C-8FDC-1BDD6EAF57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4565" y="2578100"/>
            <a:ext cx="2599303" cy="3451181"/>
          </a:xfrm>
          <a:custGeom>
            <a:avLst/>
            <a:gdLst>
              <a:gd name="connsiteX0" fmla="*/ 204435 w 2599303"/>
              <a:gd name="connsiteY0" fmla="*/ 0 h 3451181"/>
              <a:gd name="connsiteX1" fmla="*/ 2394868 w 2599303"/>
              <a:gd name="connsiteY1" fmla="*/ 0 h 3451181"/>
              <a:gd name="connsiteX2" fmla="*/ 2599303 w 2599303"/>
              <a:gd name="connsiteY2" fmla="*/ 204435 h 3451181"/>
              <a:gd name="connsiteX3" fmla="*/ 2599303 w 2599303"/>
              <a:gd name="connsiteY3" fmla="*/ 3246746 h 3451181"/>
              <a:gd name="connsiteX4" fmla="*/ 2394868 w 2599303"/>
              <a:gd name="connsiteY4" fmla="*/ 3451181 h 3451181"/>
              <a:gd name="connsiteX5" fmla="*/ 204435 w 2599303"/>
              <a:gd name="connsiteY5" fmla="*/ 3451181 h 3451181"/>
              <a:gd name="connsiteX6" fmla="*/ 0 w 2599303"/>
              <a:gd name="connsiteY6" fmla="*/ 3246746 h 3451181"/>
              <a:gd name="connsiteX7" fmla="*/ 0 w 2599303"/>
              <a:gd name="connsiteY7" fmla="*/ 204435 h 3451181"/>
              <a:gd name="connsiteX8" fmla="*/ 204435 w 2599303"/>
              <a:gd name="connsiteY8" fmla="*/ 0 h 345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303" h="3451181">
                <a:moveTo>
                  <a:pt x="204435" y="0"/>
                </a:moveTo>
                <a:lnTo>
                  <a:pt x="2394868" y="0"/>
                </a:lnTo>
                <a:cubicBezTo>
                  <a:pt x="2507774" y="0"/>
                  <a:pt x="2599303" y="91529"/>
                  <a:pt x="2599303" y="204435"/>
                </a:cubicBezTo>
                <a:lnTo>
                  <a:pt x="2599303" y="3246746"/>
                </a:lnTo>
                <a:cubicBezTo>
                  <a:pt x="2599303" y="3359652"/>
                  <a:pt x="2507774" y="3451181"/>
                  <a:pt x="2394868" y="3451181"/>
                </a:cubicBezTo>
                <a:lnTo>
                  <a:pt x="204435" y="3451181"/>
                </a:lnTo>
                <a:cubicBezTo>
                  <a:pt x="91529" y="3451181"/>
                  <a:pt x="0" y="3359652"/>
                  <a:pt x="0" y="3246746"/>
                </a:cubicBezTo>
                <a:lnTo>
                  <a:pt x="0" y="204435"/>
                </a:lnTo>
                <a:cubicBezTo>
                  <a:pt x="0" y="91529"/>
                  <a:pt x="91529" y="0"/>
                  <a:pt x="2044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D98CA0E-3E56-E68F-C7D8-00382BCEC9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0" y="2578101"/>
            <a:ext cx="2387686" cy="3451181"/>
          </a:xfrm>
          <a:custGeom>
            <a:avLst/>
            <a:gdLst>
              <a:gd name="connsiteX0" fmla="*/ 187792 w 2387686"/>
              <a:gd name="connsiteY0" fmla="*/ 0 h 3451181"/>
              <a:gd name="connsiteX1" fmla="*/ 2199894 w 2387686"/>
              <a:gd name="connsiteY1" fmla="*/ 0 h 3451181"/>
              <a:gd name="connsiteX2" fmla="*/ 2387686 w 2387686"/>
              <a:gd name="connsiteY2" fmla="*/ 187792 h 3451181"/>
              <a:gd name="connsiteX3" fmla="*/ 2387686 w 2387686"/>
              <a:gd name="connsiteY3" fmla="*/ 3263389 h 3451181"/>
              <a:gd name="connsiteX4" fmla="*/ 2199894 w 2387686"/>
              <a:gd name="connsiteY4" fmla="*/ 3451181 h 3451181"/>
              <a:gd name="connsiteX5" fmla="*/ 187792 w 2387686"/>
              <a:gd name="connsiteY5" fmla="*/ 3451181 h 3451181"/>
              <a:gd name="connsiteX6" fmla="*/ 0 w 2387686"/>
              <a:gd name="connsiteY6" fmla="*/ 3263389 h 3451181"/>
              <a:gd name="connsiteX7" fmla="*/ 0 w 2387686"/>
              <a:gd name="connsiteY7" fmla="*/ 187792 h 3451181"/>
              <a:gd name="connsiteX8" fmla="*/ 187792 w 2387686"/>
              <a:gd name="connsiteY8" fmla="*/ 0 h 345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7686" h="3451181">
                <a:moveTo>
                  <a:pt x="187792" y="0"/>
                </a:moveTo>
                <a:lnTo>
                  <a:pt x="2199894" y="0"/>
                </a:lnTo>
                <a:cubicBezTo>
                  <a:pt x="2303609" y="0"/>
                  <a:pt x="2387686" y="84077"/>
                  <a:pt x="2387686" y="187792"/>
                </a:cubicBezTo>
                <a:lnTo>
                  <a:pt x="2387686" y="3263389"/>
                </a:lnTo>
                <a:cubicBezTo>
                  <a:pt x="2387686" y="3367104"/>
                  <a:pt x="2303609" y="3451181"/>
                  <a:pt x="2199894" y="3451181"/>
                </a:cubicBezTo>
                <a:lnTo>
                  <a:pt x="187792" y="3451181"/>
                </a:lnTo>
                <a:cubicBezTo>
                  <a:pt x="84077" y="3451181"/>
                  <a:pt x="0" y="3367104"/>
                  <a:pt x="0" y="3263389"/>
                </a:cubicBezTo>
                <a:lnTo>
                  <a:pt x="0" y="187792"/>
                </a:lnTo>
                <a:cubicBezTo>
                  <a:pt x="0" y="84077"/>
                  <a:pt x="84077" y="0"/>
                  <a:pt x="187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07ED7C0-6140-B889-EADF-9D046DE11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16819" y="1196974"/>
            <a:ext cx="2709954" cy="2260557"/>
          </a:xfrm>
          <a:custGeom>
            <a:avLst/>
            <a:gdLst>
              <a:gd name="connsiteX0" fmla="*/ 177793 w 2709954"/>
              <a:gd name="connsiteY0" fmla="*/ 0 h 2260557"/>
              <a:gd name="connsiteX1" fmla="*/ 2532161 w 2709954"/>
              <a:gd name="connsiteY1" fmla="*/ 0 h 2260557"/>
              <a:gd name="connsiteX2" fmla="*/ 2709954 w 2709954"/>
              <a:gd name="connsiteY2" fmla="*/ 177793 h 2260557"/>
              <a:gd name="connsiteX3" fmla="*/ 2709954 w 2709954"/>
              <a:gd name="connsiteY3" fmla="*/ 2082764 h 2260557"/>
              <a:gd name="connsiteX4" fmla="*/ 2532161 w 2709954"/>
              <a:gd name="connsiteY4" fmla="*/ 2260557 h 2260557"/>
              <a:gd name="connsiteX5" fmla="*/ 177793 w 2709954"/>
              <a:gd name="connsiteY5" fmla="*/ 2260557 h 2260557"/>
              <a:gd name="connsiteX6" fmla="*/ 0 w 2709954"/>
              <a:gd name="connsiteY6" fmla="*/ 2082764 h 2260557"/>
              <a:gd name="connsiteX7" fmla="*/ 0 w 2709954"/>
              <a:gd name="connsiteY7" fmla="*/ 177793 h 2260557"/>
              <a:gd name="connsiteX8" fmla="*/ 177793 w 2709954"/>
              <a:gd name="connsiteY8" fmla="*/ 0 h 226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9954" h="2260557">
                <a:moveTo>
                  <a:pt x="177793" y="0"/>
                </a:moveTo>
                <a:lnTo>
                  <a:pt x="2532161" y="0"/>
                </a:lnTo>
                <a:cubicBezTo>
                  <a:pt x="2630353" y="0"/>
                  <a:pt x="2709954" y="79601"/>
                  <a:pt x="2709954" y="177793"/>
                </a:cubicBezTo>
                <a:lnTo>
                  <a:pt x="2709954" y="2082764"/>
                </a:lnTo>
                <a:cubicBezTo>
                  <a:pt x="2709954" y="2180956"/>
                  <a:pt x="2630353" y="2260557"/>
                  <a:pt x="2532161" y="2260557"/>
                </a:cubicBezTo>
                <a:lnTo>
                  <a:pt x="177793" y="2260557"/>
                </a:lnTo>
                <a:cubicBezTo>
                  <a:pt x="79601" y="2260557"/>
                  <a:pt x="0" y="2180956"/>
                  <a:pt x="0" y="2082764"/>
                </a:cubicBezTo>
                <a:lnTo>
                  <a:pt x="0" y="177793"/>
                </a:lnTo>
                <a:cubicBezTo>
                  <a:pt x="0" y="79601"/>
                  <a:pt x="79601" y="0"/>
                  <a:pt x="1777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9AD42B-95AD-E387-4E6E-26ACB1B739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16819" y="3723431"/>
            <a:ext cx="2709954" cy="2305850"/>
          </a:xfrm>
          <a:custGeom>
            <a:avLst/>
            <a:gdLst>
              <a:gd name="connsiteX0" fmla="*/ 173301 w 2709954"/>
              <a:gd name="connsiteY0" fmla="*/ 0 h 2203450"/>
              <a:gd name="connsiteX1" fmla="*/ 2536653 w 2709954"/>
              <a:gd name="connsiteY1" fmla="*/ 0 h 2203450"/>
              <a:gd name="connsiteX2" fmla="*/ 2709954 w 2709954"/>
              <a:gd name="connsiteY2" fmla="*/ 173301 h 2203450"/>
              <a:gd name="connsiteX3" fmla="*/ 2709954 w 2709954"/>
              <a:gd name="connsiteY3" fmla="*/ 2030149 h 2203450"/>
              <a:gd name="connsiteX4" fmla="*/ 2536653 w 2709954"/>
              <a:gd name="connsiteY4" fmla="*/ 2203450 h 2203450"/>
              <a:gd name="connsiteX5" fmla="*/ 173301 w 2709954"/>
              <a:gd name="connsiteY5" fmla="*/ 2203450 h 2203450"/>
              <a:gd name="connsiteX6" fmla="*/ 0 w 2709954"/>
              <a:gd name="connsiteY6" fmla="*/ 2030149 h 2203450"/>
              <a:gd name="connsiteX7" fmla="*/ 0 w 2709954"/>
              <a:gd name="connsiteY7" fmla="*/ 173301 h 2203450"/>
              <a:gd name="connsiteX8" fmla="*/ 173301 w 2709954"/>
              <a:gd name="connsiteY8" fmla="*/ 0 h 220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9954" h="2203450">
                <a:moveTo>
                  <a:pt x="173301" y="0"/>
                </a:moveTo>
                <a:lnTo>
                  <a:pt x="2536653" y="0"/>
                </a:lnTo>
                <a:cubicBezTo>
                  <a:pt x="2632364" y="0"/>
                  <a:pt x="2709954" y="77590"/>
                  <a:pt x="2709954" y="173301"/>
                </a:cubicBezTo>
                <a:lnTo>
                  <a:pt x="2709954" y="2030149"/>
                </a:lnTo>
                <a:cubicBezTo>
                  <a:pt x="2709954" y="2125860"/>
                  <a:pt x="2632364" y="2203450"/>
                  <a:pt x="2536653" y="2203450"/>
                </a:cubicBezTo>
                <a:lnTo>
                  <a:pt x="173301" y="2203450"/>
                </a:lnTo>
                <a:cubicBezTo>
                  <a:pt x="77590" y="2203450"/>
                  <a:pt x="0" y="2125860"/>
                  <a:pt x="0" y="2030149"/>
                </a:cubicBezTo>
                <a:lnTo>
                  <a:pt x="0" y="173301"/>
                </a:lnTo>
                <a:cubicBezTo>
                  <a:pt x="0" y="77590"/>
                  <a:pt x="77590" y="0"/>
                  <a:pt x="173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3899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150A8F-FBFA-4653-1797-1C9816C6C0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1226" y="2644170"/>
            <a:ext cx="3927995" cy="3172810"/>
          </a:xfrm>
          <a:custGeom>
            <a:avLst/>
            <a:gdLst>
              <a:gd name="connsiteX0" fmla="*/ 249542 w 3927995"/>
              <a:gd name="connsiteY0" fmla="*/ 0 h 3172810"/>
              <a:gd name="connsiteX1" fmla="*/ 3678453 w 3927995"/>
              <a:gd name="connsiteY1" fmla="*/ 0 h 3172810"/>
              <a:gd name="connsiteX2" fmla="*/ 3927995 w 3927995"/>
              <a:gd name="connsiteY2" fmla="*/ 249542 h 3172810"/>
              <a:gd name="connsiteX3" fmla="*/ 3927995 w 3927995"/>
              <a:gd name="connsiteY3" fmla="*/ 2923268 h 3172810"/>
              <a:gd name="connsiteX4" fmla="*/ 3678453 w 3927995"/>
              <a:gd name="connsiteY4" fmla="*/ 3172810 h 3172810"/>
              <a:gd name="connsiteX5" fmla="*/ 249542 w 3927995"/>
              <a:gd name="connsiteY5" fmla="*/ 3172810 h 3172810"/>
              <a:gd name="connsiteX6" fmla="*/ 0 w 3927995"/>
              <a:gd name="connsiteY6" fmla="*/ 2923268 h 3172810"/>
              <a:gd name="connsiteX7" fmla="*/ 0 w 3927995"/>
              <a:gd name="connsiteY7" fmla="*/ 249542 h 3172810"/>
              <a:gd name="connsiteX8" fmla="*/ 249542 w 3927995"/>
              <a:gd name="connsiteY8" fmla="*/ 0 h 317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7995" h="3172810">
                <a:moveTo>
                  <a:pt x="249542" y="0"/>
                </a:moveTo>
                <a:lnTo>
                  <a:pt x="3678453" y="0"/>
                </a:lnTo>
                <a:cubicBezTo>
                  <a:pt x="3816271" y="0"/>
                  <a:pt x="3927995" y="111724"/>
                  <a:pt x="3927995" y="249542"/>
                </a:cubicBezTo>
                <a:lnTo>
                  <a:pt x="3927995" y="2923268"/>
                </a:lnTo>
                <a:cubicBezTo>
                  <a:pt x="3927995" y="3061086"/>
                  <a:pt x="3816271" y="3172810"/>
                  <a:pt x="3678453" y="3172810"/>
                </a:cubicBezTo>
                <a:lnTo>
                  <a:pt x="249542" y="3172810"/>
                </a:lnTo>
                <a:cubicBezTo>
                  <a:pt x="111724" y="3172810"/>
                  <a:pt x="0" y="3061086"/>
                  <a:pt x="0" y="2923268"/>
                </a:cubicBezTo>
                <a:lnTo>
                  <a:pt x="0" y="249542"/>
                </a:lnTo>
                <a:cubicBezTo>
                  <a:pt x="0" y="111724"/>
                  <a:pt x="111724" y="0"/>
                  <a:pt x="2495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157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66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490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83DCFB-E8EC-208C-E0CE-058350F727B1}"/>
              </a:ext>
            </a:extLst>
          </p:cNvPr>
          <p:cNvSpPr/>
          <p:nvPr userDrawn="1"/>
        </p:nvSpPr>
        <p:spPr>
          <a:xfrm>
            <a:off x="2314575" y="0"/>
            <a:ext cx="779145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386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9E95735-3BA7-8EE4-B195-AA30D8193F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0600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A11C9E-8EA2-A0D4-1498-FE851A29FC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19043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0A81E6-6DDA-B0F7-666B-F46C7A242D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7486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63D1538-80FE-35B9-7B2E-E8FC164E10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5928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949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19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84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4CA004-B1AA-F0AE-F19E-756725758F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5980" y="1107483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89AE022-733B-6F7C-D742-4EB956ED6E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04888" y="1107483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32B8061-E09C-38EA-5A30-5687452EF1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55980" y="3621842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C142B4E-8D5E-CFD8-DFE4-C9293C3302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4889" y="3621842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53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8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30451A-A827-AD97-9A3B-7745E66BFF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6069" y="2161677"/>
            <a:ext cx="2654575" cy="3155964"/>
          </a:xfrm>
          <a:custGeom>
            <a:avLst/>
            <a:gdLst>
              <a:gd name="connsiteX0" fmla="*/ 208782 w 2654575"/>
              <a:gd name="connsiteY0" fmla="*/ 0 h 3155964"/>
              <a:gd name="connsiteX1" fmla="*/ 2445793 w 2654575"/>
              <a:gd name="connsiteY1" fmla="*/ 0 h 3155964"/>
              <a:gd name="connsiteX2" fmla="*/ 2654575 w 2654575"/>
              <a:gd name="connsiteY2" fmla="*/ 208782 h 3155964"/>
              <a:gd name="connsiteX3" fmla="*/ 2654575 w 2654575"/>
              <a:gd name="connsiteY3" fmla="*/ 2947182 h 3155964"/>
              <a:gd name="connsiteX4" fmla="*/ 2445793 w 2654575"/>
              <a:gd name="connsiteY4" fmla="*/ 3155964 h 3155964"/>
              <a:gd name="connsiteX5" fmla="*/ 208782 w 2654575"/>
              <a:gd name="connsiteY5" fmla="*/ 3155964 h 3155964"/>
              <a:gd name="connsiteX6" fmla="*/ 0 w 2654575"/>
              <a:gd name="connsiteY6" fmla="*/ 2947182 h 3155964"/>
              <a:gd name="connsiteX7" fmla="*/ 0 w 2654575"/>
              <a:gd name="connsiteY7" fmla="*/ 208782 h 3155964"/>
              <a:gd name="connsiteX8" fmla="*/ 208782 w 2654575"/>
              <a:gd name="connsiteY8" fmla="*/ 0 h 31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4575" h="3155964">
                <a:moveTo>
                  <a:pt x="208782" y="0"/>
                </a:moveTo>
                <a:lnTo>
                  <a:pt x="2445793" y="0"/>
                </a:lnTo>
                <a:cubicBezTo>
                  <a:pt x="2561100" y="0"/>
                  <a:pt x="2654575" y="93475"/>
                  <a:pt x="2654575" y="208782"/>
                </a:cubicBezTo>
                <a:lnTo>
                  <a:pt x="2654575" y="2947182"/>
                </a:lnTo>
                <a:cubicBezTo>
                  <a:pt x="2654575" y="3062489"/>
                  <a:pt x="2561100" y="3155964"/>
                  <a:pt x="2445793" y="3155964"/>
                </a:cubicBezTo>
                <a:lnTo>
                  <a:pt x="208782" y="3155964"/>
                </a:lnTo>
                <a:cubicBezTo>
                  <a:pt x="93475" y="3155964"/>
                  <a:pt x="0" y="3062489"/>
                  <a:pt x="0" y="2947182"/>
                </a:cubicBezTo>
                <a:lnTo>
                  <a:pt x="0" y="208782"/>
                </a:lnTo>
                <a:cubicBezTo>
                  <a:pt x="0" y="93475"/>
                  <a:pt x="93475" y="0"/>
                  <a:pt x="208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1F2A65-1815-2F76-CF25-51D657B5C8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8140" y="2161677"/>
            <a:ext cx="2654575" cy="3155964"/>
          </a:xfrm>
          <a:custGeom>
            <a:avLst/>
            <a:gdLst>
              <a:gd name="connsiteX0" fmla="*/ 208782 w 2654575"/>
              <a:gd name="connsiteY0" fmla="*/ 0 h 3155964"/>
              <a:gd name="connsiteX1" fmla="*/ 2445793 w 2654575"/>
              <a:gd name="connsiteY1" fmla="*/ 0 h 3155964"/>
              <a:gd name="connsiteX2" fmla="*/ 2654575 w 2654575"/>
              <a:gd name="connsiteY2" fmla="*/ 208782 h 3155964"/>
              <a:gd name="connsiteX3" fmla="*/ 2654575 w 2654575"/>
              <a:gd name="connsiteY3" fmla="*/ 2947182 h 3155964"/>
              <a:gd name="connsiteX4" fmla="*/ 2445793 w 2654575"/>
              <a:gd name="connsiteY4" fmla="*/ 3155964 h 3155964"/>
              <a:gd name="connsiteX5" fmla="*/ 208782 w 2654575"/>
              <a:gd name="connsiteY5" fmla="*/ 3155964 h 3155964"/>
              <a:gd name="connsiteX6" fmla="*/ 0 w 2654575"/>
              <a:gd name="connsiteY6" fmla="*/ 2947182 h 3155964"/>
              <a:gd name="connsiteX7" fmla="*/ 0 w 2654575"/>
              <a:gd name="connsiteY7" fmla="*/ 208782 h 3155964"/>
              <a:gd name="connsiteX8" fmla="*/ 208782 w 2654575"/>
              <a:gd name="connsiteY8" fmla="*/ 0 h 31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4575" h="3155964">
                <a:moveTo>
                  <a:pt x="208782" y="0"/>
                </a:moveTo>
                <a:lnTo>
                  <a:pt x="2445793" y="0"/>
                </a:lnTo>
                <a:cubicBezTo>
                  <a:pt x="2561100" y="0"/>
                  <a:pt x="2654575" y="93475"/>
                  <a:pt x="2654575" y="208782"/>
                </a:cubicBezTo>
                <a:lnTo>
                  <a:pt x="2654575" y="2947182"/>
                </a:lnTo>
                <a:cubicBezTo>
                  <a:pt x="2654575" y="3062489"/>
                  <a:pt x="2561100" y="3155964"/>
                  <a:pt x="2445793" y="3155964"/>
                </a:cubicBezTo>
                <a:lnTo>
                  <a:pt x="208782" y="3155964"/>
                </a:lnTo>
                <a:cubicBezTo>
                  <a:pt x="93475" y="3155964"/>
                  <a:pt x="0" y="3062489"/>
                  <a:pt x="0" y="2947182"/>
                </a:cubicBezTo>
                <a:lnTo>
                  <a:pt x="0" y="208782"/>
                </a:lnTo>
                <a:cubicBezTo>
                  <a:pt x="0" y="93475"/>
                  <a:pt x="93475" y="0"/>
                  <a:pt x="208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9075098-1B54-88EF-CDC9-648EA16A28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0211" y="2161677"/>
            <a:ext cx="2654575" cy="3155964"/>
          </a:xfrm>
          <a:custGeom>
            <a:avLst/>
            <a:gdLst>
              <a:gd name="connsiteX0" fmla="*/ 208782 w 2654575"/>
              <a:gd name="connsiteY0" fmla="*/ 0 h 3155964"/>
              <a:gd name="connsiteX1" fmla="*/ 2445793 w 2654575"/>
              <a:gd name="connsiteY1" fmla="*/ 0 h 3155964"/>
              <a:gd name="connsiteX2" fmla="*/ 2654575 w 2654575"/>
              <a:gd name="connsiteY2" fmla="*/ 208782 h 3155964"/>
              <a:gd name="connsiteX3" fmla="*/ 2654575 w 2654575"/>
              <a:gd name="connsiteY3" fmla="*/ 2947182 h 3155964"/>
              <a:gd name="connsiteX4" fmla="*/ 2445793 w 2654575"/>
              <a:gd name="connsiteY4" fmla="*/ 3155964 h 3155964"/>
              <a:gd name="connsiteX5" fmla="*/ 208782 w 2654575"/>
              <a:gd name="connsiteY5" fmla="*/ 3155964 h 3155964"/>
              <a:gd name="connsiteX6" fmla="*/ 0 w 2654575"/>
              <a:gd name="connsiteY6" fmla="*/ 2947182 h 3155964"/>
              <a:gd name="connsiteX7" fmla="*/ 0 w 2654575"/>
              <a:gd name="connsiteY7" fmla="*/ 208782 h 3155964"/>
              <a:gd name="connsiteX8" fmla="*/ 208782 w 2654575"/>
              <a:gd name="connsiteY8" fmla="*/ 0 h 31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4575" h="3155964">
                <a:moveTo>
                  <a:pt x="208782" y="0"/>
                </a:moveTo>
                <a:lnTo>
                  <a:pt x="2445793" y="0"/>
                </a:lnTo>
                <a:cubicBezTo>
                  <a:pt x="2561100" y="0"/>
                  <a:pt x="2654575" y="93475"/>
                  <a:pt x="2654575" y="208782"/>
                </a:cubicBezTo>
                <a:lnTo>
                  <a:pt x="2654575" y="2947182"/>
                </a:lnTo>
                <a:cubicBezTo>
                  <a:pt x="2654575" y="3062489"/>
                  <a:pt x="2561100" y="3155964"/>
                  <a:pt x="2445793" y="3155964"/>
                </a:cubicBezTo>
                <a:lnTo>
                  <a:pt x="208782" y="3155964"/>
                </a:lnTo>
                <a:cubicBezTo>
                  <a:pt x="93475" y="3155964"/>
                  <a:pt x="0" y="3062489"/>
                  <a:pt x="0" y="2947182"/>
                </a:cubicBezTo>
                <a:lnTo>
                  <a:pt x="0" y="208782"/>
                </a:lnTo>
                <a:cubicBezTo>
                  <a:pt x="0" y="93475"/>
                  <a:pt x="93475" y="0"/>
                  <a:pt x="208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085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42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744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5DC9E484-7424-B8ED-BDFF-774DDE7A3A6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1"/>
          <a:stretch>
            <a:fillRect/>
          </a:stretch>
        </p:blipFill>
        <p:spPr>
          <a:xfrm>
            <a:off x="3018691" y="136689"/>
            <a:ext cx="6154618" cy="6584622"/>
          </a:xfrm>
          <a:custGeom>
            <a:avLst/>
            <a:gdLst>
              <a:gd name="connsiteX0" fmla="*/ 0 w 1837407"/>
              <a:gd name="connsiteY0" fmla="*/ 0 h 1965783"/>
              <a:gd name="connsiteX1" fmla="*/ 1837407 w 1837407"/>
              <a:gd name="connsiteY1" fmla="*/ 0 h 1965783"/>
              <a:gd name="connsiteX2" fmla="*/ 1837407 w 1837407"/>
              <a:gd name="connsiteY2" fmla="*/ 1965783 h 1965783"/>
              <a:gd name="connsiteX3" fmla="*/ 0 w 1837407"/>
              <a:gd name="connsiteY3" fmla="*/ 1965783 h 19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407" h="1965783">
                <a:moveTo>
                  <a:pt x="0" y="0"/>
                </a:moveTo>
                <a:lnTo>
                  <a:pt x="1837407" y="0"/>
                </a:lnTo>
                <a:lnTo>
                  <a:pt x="1837407" y="1965783"/>
                </a:lnTo>
                <a:lnTo>
                  <a:pt x="0" y="1965783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26068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843681BE-0229-1362-B2AA-82FA5883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46" y="2339932"/>
            <a:ext cx="6290508" cy="19657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C1E0EA-DB4E-E0D2-5ED3-3250383A4019}"/>
              </a:ext>
            </a:extLst>
          </p:cNvPr>
          <p:cNvSpPr/>
          <p:nvPr/>
        </p:nvSpPr>
        <p:spPr>
          <a:xfrm>
            <a:off x="2960172" y="4562574"/>
            <a:ext cx="6290508" cy="569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46D07-4060-346B-6D28-E997385F9F72}"/>
              </a:ext>
            </a:extLst>
          </p:cNvPr>
          <p:cNvSpPr txBox="1"/>
          <p:nvPr/>
        </p:nvSpPr>
        <p:spPr>
          <a:xfrm>
            <a:off x="3453393" y="4616726"/>
            <a:ext cx="49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Optimizing Airbnb Market Presence in Bangkok: A Supply-Demand Analysis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cs typeface="Poppins SemiBold" panose="000007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090D3F-C860-F484-FD32-D4B6CFDF647B}"/>
              </a:ext>
            </a:extLst>
          </p:cNvPr>
          <p:cNvSpPr/>
          <p:nvPr/>
        </p:nvSpPr>
        <p:spPr>
          <a:xfrm>
            <a:off x="8738608" y="4623055"/>
            <a:ext cx="444130" cy="449008"/>
          </a:xfrm>
          <a:prstGeom prst="roundRect">
            <a:avLst>
              <a:gd name="adj" fmla="val 50000"/>
            </a:avLst>
          </a:prstGeom>
          <a:solidFill>
            <a:srgbClr val="FF5A5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DF09395-BCBA-ECC3-41D4-1AFC47E5F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6385" y="4753271"/>
            <a:ext cx="188577" cy="1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CCBDD-8C39-5CD1-E29D-1C713575A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A5E2E0-6CB9-497C-2B4C-F0A1B6AD94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3" r="12853"/>
          <a:stretch>
            <a:fillRect/>
          </a:stretch>
        </p:blipFill>
        <p:spPr>
          <a:xfrm>
            <a:off x="7721947" y="2342166"/>
            <a:ext cx="3927995" cy="3172810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D304110-F36A-AF0C-620E-CC96C46F4B7D}"/>
              </a:ext>
            </a:extLst>
          </p:cNvPr>
          <p:cNvGrpSpPr/>
          <p:nvPr/>
        </p:nvGrpSpPr>
        <p:grpSpPr>
          <a:xfrm>
            <a:off x="294495" y="443657"/>
            <a:ext cx="5573667" cy="753318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10597D0-2B8F-A42F-A06B-E1C5E364C6BA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E9FCB0-076E-28A5-D9DE-124A379A003B}"/>
                </a:ext>
              </a:extLst>
            </p:cNvPr>
            <p:cNvSpPr txBox="1"/>
            <p:nvPr/>
          </p:nvSpPr>
          <p:spPr>
            <a:xfrm>
              <a:off x="1310297" y="1528514"/>
              <a:ext cx="5198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200" b="1" spc="0" dirty="0">
                  <a:solidFill>
                    <a:srgbClr val="FF5A5F"/>
                  </a:solidFill>
                  <a:latin typeface="+mj-lt"/>
                </a:rPr>
                <a:t>Market Analysis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CAD955A-C075-4B80-ED7D-D6417D63BAD4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0BC817C-C8D5-128C-E33B-BC35C30F93BD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D8CBC9E4-C681-3099-1EA7-09480C53B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6D276F5-7181-F23D-FB3D-87861CC7327D}"/>
              </a:ext>
            </a:extLst>
          </p:cNvPr>
          <p:cNvSpPr txBox="1"/>
          <p:nvPr/>
        </p:nvSpPr>
        <p:spPr>
          <a:xfrm>
            <a:off x="294495" y="3320263"/>
            <a:ext cx="7393927" cy="12166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endParaRPr lang="en-ID" sz="2800" b="1" i="1" dirty="0"/>
          </a:p>
          <a:p>
            <a:r>
              <a:rPr lang="en-ID" sz="2800" b="1" i="1" dirty="0" err="1"/>
              <a:t>Apakah</a:t>
            </a:r>
            <a:r>
              <a:rPr lang="en-ID" sz="2800" b="1" i="1" dirty="0"/>
              <a:t> </a:t>
            </a:r>
            <a:r>
              <a:rPr lang="en-ID" sz="2800" b="1" i="1" dirty="0" err="1"/>
              <a:t>distribusi</a:t>
            </a:r>
            <a:r>
              <a:rPr lang="en-ID" sz="2800" b="1" i="1" dirty="0"/>
              <a:t> listing Airbnb di Bangkok </a:t>
            </a:r>
            <a:r>
              <a:rPr lang="en-ID" sz="2800" b="1" i="1" dirty="0" err="1"/>
              <a:t>sudah</a:t>
            </a:r>
            <a:r>
              <a:rPr lang="en-ID" sz="2800" b="1" i="1" dirty="0"/>
              <a:t> </a:t>
            </a:r>
            <a:r>
              <a:rPr lang="en-ID" sz="2800" b="1" i="1" dirty="0" err="1"/>
              <a:t>merata</a:t>
            </a:r>
            <a:r>
              <a:rPr lang="en-ID" sz="2800" b="1" i="1" dirty="0"/>
              <a:t> dan </a:t>
            </a:r>
            <a:r>
              <a:rPr lang="en-ID" sz="2800" b="1" i="1" dirty="0" err="1"/>
              <a:t>sesuai</a:t>
            </a:r>
            <a:r>
              <a:rPr lang="en-ID" sz="2800" b="1" i="1" dirty="0"/>
              <a:t> </a:t>
            </a:r>
            <a:r>
              <a:rPr lang="en-ID" sz="2800" b="1" i="1" dirty="0" err="1"/>
              <a:t>dengan</a:t>
            </a:r>
            <a:r>
              <a:rPr lang="en-ID" sz="2800" b="1" i="1" dirty="0"/>
              <a:t> </a:t>
            </a:r>
            <a:r>
              <a:rPr lang="en-ID" sz="2800" b="1" i="1" dirty="0" err="1"/>
              <a:t>pola</a:t>
            </a:r>
            <a:r>
              <a:rPr lang="en-ID" sz="2800" b="1" i="1" dirty="0"/>
              <a:t> </a:t>
            </a:r>
            <a:r>
              <a:rPr lang="en-ID" sz="2800" b="1" i="1" dirty="0" err="1"/>
              <a:t>permintaan</a:t>
            </a:r>
            <a:r>
              <a:rPr lang="en-ID" sz="2800" b="1" i="1" dirty="0"/>
              <a:t> </a:t>
            </a:r>
            <a:r>
              <a:rPr lang="en-ID" sz="2800" b="1" i="1" dirty="0" err="1"/>
              <a:t>wisatawan</a:t>
            </a:r>
            <a:r>
              <a:rPr lang="en-ID" sz="2800" b="1" i="1" dirty="0"/>
              <a:t>?</a:t>
            </a:r>
          </a:p>
          <a:p>
            <a:endParaRPr lang="en-ID" sz="2800" b="1" i="1" dirty="0"/>
          </a:p>
        </p:txBody>
      </p:sp>
      <p:sp>
        <p:nvSpPr>
          <p:cNvPr id="7" name="Graphic 3" descr="Heart with solid fill">
            <a:extLst>
              <a:ext uri="{FF2B5EF4-FFF2-40B4-BE49-F238E27FC236}">
                <a16:creationId xmlns:a16="http://schemas.microsoft.com/office/drawing/2014/main" id="{6CA61DBA-0422-684E-9A7A-EADD08635AC7}"/>
              </a:ext>
            </a:extLst>
          </p:cNvPr>
          <p:cNvSpPr/>
          <p:nvPr/>
        </p:nvSpPr>
        <p:spPr>
          <a:xfrm>
            <a:off x="10964262" y="2672127"/>
            <a:ext cx="353808" cy="318121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65080-2F9F-D06B-91A6-686D310D3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9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2E79420-57EA-5B2B-C78C-700A474D8B46}"/>
              </a:ext>
            </a:extLst>
          </p:cNvPr>
          <p:cNvSpPr/>
          <p:nvPr/>
        </p:nvSpPr>
        <p:spPr>
          <a:xfrm>
            <a:off x="922089" y="1296849"/>
            <a:ext cx="6140323" cy="3862460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683753" y="287584"/>
            <a:ext cx="6824494" cy="886066"/>
            <a:chOff x="1572015" y="1408647"/>
            <a:chExt cx="6824494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1925859" y="1637569"/>
              <a:ext cx="5408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2400" b="1" spc="0" dirty="0" err="1">
                  <a:solidFill>
                    <a:srgbClr val="FF5A5F"/>
                  </a:solidFill>
                  <a:latin typeface="+mj-lt"/>
                </a:rPr>
                <a:t>Jumlah</a:t>
              </a:r>
              <a:r>
                <a:rPr lang="en-IN" sz="2400" b="1" spc="0" dirty="0">
                  <a:solidFill>
                    <a:srgbClr val="FF5A5F"/>
                  </a:solidFill>
                  <a:latin typeface="+mj-lt"/>
                </a:rPr>
                <a:t> Airbnb Listing di Bangkok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54180DA-56DA-4B7C-F13E-B347D156C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77" y="1616773"/>
            <a:ext cx="5504749" cy="3222613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EC29C44-0B57-8513-847B-186B5A28561D}"/>
              </a:ext>
            </a:extLst>
          </p:cNvPr>
          <p:cNvSpPr/>
          <p:nvPr/>
        </p:nvSpPr>
        <p:spPr>
          <a:xfrm>
            <a:off x="7185803" y="1402571"/>
            <a:ext cx="4589254" cy="3687013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0932DB0-281D-3294-A10B-02E1B4FE8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837" y="2016289"/>
            <a:ext cx="4262220" cy="265922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41AFC19-7716-6BDD-D3AF-6F943FAC6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6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89CB-D406-D940-8542-A79B8E38B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A7786C4-03EB-7E06-4031-0E77962BE08A}"/>
              </a:ext>
            </a:extLst>
          </p:cNvPr>
          <p:cNvSpPr/>
          <p:nvPr/>
        </p:nvSpPr>
        <p:spPr>
          <a:xfrm>
            <a:off x="947885" y="1768258"/>
            <a:ext cx="10326839" cy="3683636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5E5D5-EB9E-E95C-901C-95E333F0752E}"/>
              </a:ext>
            </a:extLst>
          </p:cNvPr>
          <p:cNvGrpSpPr/>
          <p:nvPr/>
        </p:nvGrpSpPr>
        <p:grpSpPr>
          <a:xfrm>
            <a:off x="2683753" y="287584"/>
            <a:ext cx="6824494" cy="886066"/>
            <a:chOff x="1572015" y="1408647"/>
            <a:chExt cx="6824494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ACDF6D4-DF14-171F-9528-7BFBB3E630EF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103EA7-F8D7-144B-A4BA-548CDD3923C8}"/>
                </a:ext>
              </a:extLst>
            </p:cNvPr>
            <p:cNvSpPr txBox="1"/>
            <p:nvPr/>
          </p:nvSpPr>
          <p:spPr>
            <a:xfrm>
              <a:off x="1925859" y="1637569"/>
              <a:ext cx="54080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2400" b="1" spc="0" dirty="0" err="1">
                  <a:solidFill>
                    <a:srgbClr val="FF5A5F"/>
                  </a:solidFill>
                  <a:latin typeface="+mj-lt"/>
                </a:rPr>
                <a:t>Jumlah</a:t>
              </a:r>
              <a:r>
                <a:rPr lang="en-IN" sz="2400" b="1" spc="0" dirty="0">
                  <a:solidFill>
                    <a:srgbClr val="FF5A5F"/>
                  </a:solidFill>
                  <a:latin typeface="+mj-lt"/>
                </a:rPr>
                <a:t> Airbnb Listing di Bangkok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AC2CE78-737D-38ED-E05E-9977B83018D1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30527C6-10AD-79DE-FD4B-332D83DCE063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1BEC42-2EA4-74B8-9CAC-2B70D7C85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A05DB7-1E9D-13EE-8CA2-8B1A0F4CE859}"/>
              </a:ext>
            </a:extLst>
          </p:cNvPr>
          <p:cNvGrpSpPr/>
          <p:nvPr/>
        </p:nvGrpSpPr>
        <p:grpSpPr>
          <a:xfrm>
            <a:off x="1568214" y="1768258"/>
            <a:ext cx="7300284" cy="1761926"/>
            <a:chOff x="1609724" y="2225104"/>
            <a:chExt cx="2167161" cy="345902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4E56B9-D36C-29DA-C1C7-E1668105C141}"/>
                </a:ext>
              </a:extLst>
            </p:cNvPr>
            <p:cNvSpPr txBox="1"/>
            <p:nvPr/>
          </p:nvSpPr>
          <p:spPr>
            <a:xfrm>
              <a:off x="1614708" y="2225104"/>
              <a:ext cx="2157192" cy="300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en-IN" sz="1400" b="1" dirty="0">
                  <a:latin typeface="+mn-lt"/>
                </a:rPr>
                <a:t>Insight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D8A6BF-9A98-18D2-B208-CE8C7206B38F}"/>
                </a:ext>
              </a:extLst>
            </p:cNvPr>
            <p:cNvSpPr txBox="1"/>
            <p:nvPr/>
          </p:nvSpPr>
          <p:spPr>
            <a:xfrm>
              <a:off x="1609724" y="2559365"/>
              <a:ext cx="2167161" cy="31247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just"/>
              <a:r>
                <a:rPr lang="en-IN" sz="1100" dirty="0">
                  <a:latin typeface="+mn-lt"/>
                </a:rPr>
                <a:t>Analisa Zona Kota Airbnb Bangkok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IN" sz="1100" dirty="0">
                <a:latin typeface="+mn-lt"/>
              </a:endParaRPr>
            </a:p>
            <a:p>
              <a:pPr algn="just"/>
              <a:r>
                <a:rPr lang="en-IN" sz="1100" dirty="0">
                  <a:latin typeface="+mn-lt"/>
                </a:rPr>
                <a:t>Inner City (77,68%)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IN" sz="1100" dirty="0" err="1">
                  <a:latin typeface="+mn-lt"/>
                </a:rPr>
                <a:t>Dominasi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terbesar</a:t>
              </a:r>
              <a:r>
                <a:rPr lang="en-IN" sz="1100" dirty="0">
                  <a:latin typeface="+mn-lt"/>
                </a:rPr>
                <a:t> (±4 </a:t>
              </a:r>
              <a:r>
                <a:rPr lang="en-IN" sz="1100" dirty="0" err="1">
                  <a:latin typeface="+mn-lt"/>
                </a:rPr>
                <a:t>dari</a:t>
              </a:r>
              <a:r>
                <a:rPr lang="en-IN" sz="1100" dirty="0">
                  <a:latin typeface="+mn-lt"/>
                </a:rPr>
                <a:t> 5 listing </a:t>
              </a:r>
              <a:r>
                <a:rPr lang="en-IN" sz="1100" dirty="0" err="1">
                  <a:latin typeface="+mn-lt"/>
                </a:rPr>
                <a:t>ada</a:t>
              </a:r>
              <a:r>
                <a:rPr lang="en-IN" sz="1100" dirty="0">
                  <a:latin typeface="+mn-lt"/>
                </a:rPr>
                <a:t> di </a:t>
              </a:r>
              <a:r>
                <a:rPr lang="en-IN" sz="1100" dirty="0" err="1">
                  <a:latin typeface="+mn-lt"/>
                </a:rPr>
                <a:t>sini</a:t>
              </a:r>
              <a:r>
                <a:rPr lang="en-IN" sz="1100" dirty="0">
                  <a:latin typeface="+mn-lt"/>
                </a:rPr>
                <a:t>).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IN" sz="1100" dirty="0" err="1">
                  <a:latin typeface="+mn-lt"/>
                </a:rPr>
                <a:t>Persaingan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tinggi</a:t>
              </a:r>
              <a:r>
                <a:rPr lang="en-IN" sz="1100" dirty="0">
                  <a:latin typeface="+mn-lt"/>
                </a:rPr>
                <a:t> → </a:t>
              </a:r>
              <a:r>
                <a:rPr lang="en-IN" sz="1100" dirty="0" err="1">
                  <a:latin typeface="+mn-lt"/>
                </a:rPr>
                <a:t>harga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lebih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kompetitif</a:t>
              </a:r>
              <a:r>
                <a:rPr lang="en-IN" sz="1100" dirty="0">
                  <a:latin typeface="+mn-lt"/>
                </a:rPr>
                <a:t>, </a:t>
              </a:r>
              <a:r>
                <a:rPr lang="en-IN" sz="1100" dirty="0" err="1">
                  <a:latin typeface="+mn-lt"/>
                </a:rPr>
                <a:t>tapi</a:t>
              </a:r>
              <a:r>
                <a:rPr lang="en-IN" sz="1100" dirty="0">
                  <a:latin typeface="+mn-lt"/>
                </a:rPr>
                <a:t> demand juga </a:t>
              </a:r>
              <a:r>
                <a:rPr lang="en-IN" sz="1100" dirty="0" err="1">
                  <a:latin typeface="+mn-lt"/>
                </a:rPr>
                <a:t>besar</a:t>
              </a:r>
              <a:r>
                <a:rPr lang="en-IN" sz="1100" dirty="0">
                  <a:latin typeface="+mn-lt"/>
                </a:rPr>
                <a:t>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IN" sz="1100" dirty="0">
                  <a:latin typeface="+mn-lt"/>
                </a:rPr>
                <a:t>Strategi: </a:t>
              </a:r>
              <a:r>
                <a:rPr lang="en-IN" sz="1100" dirty="0" err="1">
                  <a:latin typeface="+mn-lt"/>
                </a:rPr>
                <a:t>fokus</a:t>
              </a:r>
              <a:r>
                <a:rPr lang="en-IN" sz="1100" dirty="0">
                  <a:latin typeface="+mn-lt"/>
                </a:rPr>
                <a:t> pada </a:t>
              </a:r>
              <a:r>
                <a:rPr lang="en-IN" sz="1100" dirty="0" err="1">
                  <a:latin typeface="+mn-lt"/>
                </a:rPr>
                <a:t>diferensiasi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kualitas</a:t>
              </a:r>
              <a:r>
                <a:rPr lang="en-IN" sz="1100" dirty="0">
                  <a:latin typeface="+mn-lt"/>
                </a:rPr>
                <a:t> (review, </a:t>
              </a:r>
              <a:r>
                <a:rPr lang="en-IN" sz="1100" dirty="0" err="1">
                  <a:latin typeface="+mn-lt"/>
                </a:rPr>
                <a:t>fasilitas</a:t>
              </a:r>
              <a:r>
                <a:rPr lang="en-IN" sz="1100" dirty="0">
                  <a:latin typeface="+mn-lt"/>
                </a:rPr>
                <a:t>, </a:t>
              </a:r>
              <a:r>
                <a:rPr lang="en-IN" sz="1100" dirty="0" err="1">
                  <a:latin typeface="+mn-lt"/>
                </a:rPr>
                <a:t>pengalaman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unik</a:t>
              </a:r>
              <a:r>
                <a:rPr lang="en-IN" sz="1100" dirty="0">
                  <a:latin typeface="+mn-lt"/>
                </a:rPr>
                <a:t>).</a:t>
              </a:r>
            </a:p>
            <a:p>
              <a:pPr algn="just"/>
              <a:r>
                <a:rPr lang="en-IN" sz="1100" dirty="0">
                  <a:latin typeface="+mn-lt"/>
                </a:rPr>
                <a:t>Middle City (18,17%)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IN" sz="1100" dirty="0">
                  <a:latin typeface="+mn-lt"/>
                </a:rPr>
                <a:t> Listing </a:t>
              </a:r>
              <a:r>
                <a:rPr lang="en-IN" sz="1100" dirty="0" err="1">
                  <a:latin typeface="+mn-lt"/>
                </a:rPr>
                <a:t>lebih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sedikit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dibanding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pusat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kota</a:t>
              </a:r>
              <a:r>
                <a:rPr lang="en-IN" sz="1100" dirty="0">
                  <a:latin typeface="+mn-lt"/>
                </a:rPr>
                <a:t>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IN" sz="1100" dirty="0" err="1">
                  <a:latin typeface="+mn-lt"/>
                </a:rPr>
                <a:t>Potensi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pertumbuhan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tinggi</a:t>
              </a:r>
              <a:r>
                <a:rPr lang="en-IN" sz="1100" dirty="0">
                  <a:latin typeface="+mn-lt"/>
                </a:rPr>
                <a:t> (</a:t>
              </a:r>
              <a:r>
                <a:rPr lang="en-IN" sz="1100" dirty="0" err="1">
                  <a:latin typeface="+mn-lt"/>
                </a:rPr>
                <a:t>lokasi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dekat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pusat</a:t>
              </a:r>
              <a:r>
                <a:rPr lang="en-IN" sz="1100" dirty="0">
                  <a:latin typeface="+mn-lt"/>
                </a:rPr>
                <a:t>, </a:t>
              </a:r>
              <a:r>
                <a:rPr lang="en-IN" sz="1100" dirty="0" err="1">
                  <a:latin typeface="+mn-lt"/>
                </a:rPr>
                <a:t>harga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lebih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terjangkau</a:t>
              </a:r>
              <a:r>
                <a:rPr lang="en-IN" sz="1100" dirty="0">
                  <a:latin typeface="+mn-lt"/>
                </a:rPr>
                <a:t>).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IN" sz="1100" dirty="0">
                  <a:latin typeface="+mn-lt"/>
                </a:rPr>
                <a:t>Strategi: </a:t>
              </a:r>
              <a:r>
                <a:rPr lang="en-IN" sz="1100" dirty="0" err="1">
                  <a:latin typeface="+mn-lt"/>
                </a:rPr>
                <a:t>dorong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ekspansi</a:t>
              </a:r>
              <a:r>
                <a:rPr lang="en-IN" sz="1100" dirty="0">
                  <a:latin typeface="+mn-lt"/>
                </a:rPr>
                <a:t> &amp; </a:t>
              </a:r>
              <a:r>
                <a:rPr lang="en-IN" sz="1100" dirty="0" err="1">
                  <a:latin typeface="+mn-lt"/>
                </a:rPr>
                <a:t>promosi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untuk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menyeimbangkan</a:t>
              </a:r>
              <a:r>
                <a:rPr lang="en-IN" sz="1100" dirty="0">
                  <a:latin typeface="+mn-lt"/>
                </a:rPr>
                <a:t> supply-demand.</a:t>
              </a:r>
            </a:p>
            <a:p>
              <a:pPr algn="just"/>
              <a:r>
                <a:rPr lang="en-IN" sz="1100" dirty="0">
                  <a:latin typeface="+mn-lt"/>
                </a:rPr>
                <a:t>Outer City (4,15%)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IN" sz="1100" dirty="0">
                  <a:latin typeface="+mn-lt"/>
                </a:rPr>
                <a:t>Supply sangat </a:t>
              </a:r>
              <a:r>
                <a:rPr lang="en-IN" sz="1100" dirty="0" err="1">
                  <a:latin typeface="+mn-lt"/>
                </a:rPr>
                <a:t>rendah</a:t>
              </a:r>
              <a:r>
                <a:rPr lang="en-IN" sz="1100" dirty="0">
                  <a:latin typeface="+mn-lt"/>
                </a:rPr>
                <a:t>, </a:t>
              </a:r>
              <a:r>
                <a:rPr lang="en-IN" sz="1100" dirty="0" err="1">
                  <a:latin typeface="+mn-lt"/>
                </a:rPr>
                <a:t>hampir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tidak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ada</a:t>
              </a:r>
              <a:r>
                <a:rPr lang="en-IN" sz="1100" dirty="0">
                  <a:latin typeface="+mn-lt"/>
                </a:rPr>
                <a:t> listing.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IN" sz="1100" dirty="0" err="1">
                  <a:latin typeface="+mn-lt"/>
                </a:rPr>
                <a:t>Potensi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peluang</a:t>
              </a:r>
              <a:r>
                <a:rPr lang="en-IN" sz="1100" dirty="0">
                  <a:latin typeface="+mn-lt"/>
                </a:rPr>
                <a:t> niche (</a:t>
              </a:r>
              <a:r>
                <a:rPr lang="en-IN" sz="1100" dirty="0" err="1">
                  <a:latin typeface="+mn-lt"/>
                </a:rPr>
                <a:t>bandara</a:t>
              </a:r>
              <a:r>
                <a:rPr lang="en-IN" sz="1100" dirty="0">
                  <a:latin typeface="+mn-lt"/>
                </a:rPr>
                <a:t>, universitas, </a:t>
              </a:r>
              <a:r>
                <a:rPr lang="en-IN" sz="1100" dirty="0" err="1">
                  <a:latin typeface="+mn-lt"/>
                </a:rPr>
                <a:t>kawasan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industri</a:t>
              </a:r>
              <a:r>
                <a:rPr lang="en-IN" sz="1100" dirty="0">
                  <a:latin typeface="+mn-lt"/>
                </a:rPr>
                <a:t>).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IN" sz="1100" dirty="0">
                  <a:latin typeface="+mn-lt"/>
                </a:rPr>
                <a:t> Strategi: </a:t>
              </a:r>
              <a:r>
                <a:rPr lang="en-IN" sz="1100" dirty="0" err="1">
                  <a:latin typeface="+mn-lt"/>
                </a:rPr>
                <a:t>perlu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riset</a:t>
              </a:r>
              <a:r>
                <a:rPr lang="en-IN" sz="1100" dirty="0">
                  <a:latin typeface="+mn-lt"/>
                </a:rPr>
                <a:t> demand </a:t>
              </a:r>
              <a:r>
                <a:rPr lang="en-IN" sz="1100" dirty="0" err="1">
                  <a:latin typeface="+mn-lt"/>
                </a:rPr>
                <a:t>lebih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lanjut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sebelum</a:t>
              </a:r>
              <a:r>
                <a:rPr lang="en-IN" sz="1100" dirty="0">
                  <a:latin typeface="+mn-lt"/>
                </a:rPr>
                <a:t> </a:t>
              </a:r>
              <a:r>
                <a:rPr lang="en-IN" sz="1100" dirty="0" err="1">
                  <a:latin typeface="+mn-lt"/>
                </a:rPr>
                <a:t>ekspansi</a:t>
              </a:r>
              <a:r>
                <a:rPr lang="en-IN" sz="1100" dirty="0">
                  <a:latin typeface="+mn-lt"/>
                </a:rPr>
                <a:t>.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156765C-C100-A869-BE67-BC4CA8CDF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5925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84298-FCE3-8E08-7389-46350CA6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A7E1D76-42A8-6B01-D5FE-7E7A4396A4B2}"/>
              </a:ext>
            </a:extLst>
          </p:cNvPr>
          <p:cNvSpPr/>
          <p:nvPr/>
        </p:nvSpPr>
        <p:spPr>
          <a:xfrm>
            <a:off x="341119" y="1375141"/>
            <a:ext cx="4972753" cy="3300376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AB20D6-E26E-E1CA-1895-F1C0EB2F48B5}"/>
              </a:ext>
            </a:extLst>
          </p:cNvPr>
          <p:cNvGrpSpPr/>
          <p:nvPr/>
        </p:nvGrpSpPr>
        <p:grpSpPr>
          <a:xfrm>
            <a:off x="2683752" y="287584"/>
            <a:ext cx="7909485" cy="886066"/>
            <a:chOff x="1572015" y="1408647"/>
            <a:chExt cx="6824494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1603C63-568B-1F30-2BE2-9E90A7098F28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2E4A5-6A2D-58BC-2E67-8F017A65E15F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nn-NO" sz="2000" b="1" spc="0" dirty="0">
                  <a:solidFill>
                    <a:srgbClr val="FF5A5F"/>
                  </a:solidFill>
                  <a:latin typeface="+mj-lt"/>
                </a:rPr>
                <a:t>Distribusi Tipe Kamar Berdasarkan Zona Kota</a:t>
              </a:r>
              <a:endParaRPr lang="en-IN" sz="20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BD98808-6586-8EFA-F074-ADF0F41953F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9308305-36F3-0F3B-C916-552E316A119D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B5A7FE06-5092-01AD-19EE-6758CFEA0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F7A1AC-C752-D8DC-9F62-94700FAA5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67" y="1770215"/>
            <a:ext cx="4238856" cy="251711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D72C47-E063-2BDE-79CB-729F39467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186613"/>
              </p:ext>
            </p:extLst>
          </p:nvPr>
        </p:nvGraphicFramePr>
        <p:xfrm>
          <a:off x="5693433" y="1708029"/>
          <a:ext cx="6157445" cy="2831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489">
                  <a:extLst>
                    <a:ext uri="{9D8B030D-6E8A-4147-A177-3AD203B41FA5}">
                      <a16:colId xmlns:a16="http://schemas.microsoft.com/office/drawing/2014/main" val="1189563947"/>
                    </a:ext>
                  </a:extLst>
                </a:gridCol>
                <a:gridCol w="1231489">
                  <a:extLst>
                    <a:ext uri="{9D8B030D-6E8A-4147-A177-3AD203B41FA5}">
                      <a16:colId xmlns:a16="http://schemas.microsoft.com/office/drawing/2014/main" val="1005018306"/>
                    </a:ext>
                  </a:extLst>
                </a:gridCol>
                <a:gridCol w="1231489">
                  <a:extLst>
                    <a:ext uri="{9D8B030D-6E8A-4147-A177-3AD203B41FA5}">
                      <a16:colId xmlns:a16="http://schemas.microsoft.com/office/drawing/2014/main" val="2087448863"/>
                    </a:ext>
                  </a:extLst>
                </a:gridCol>
                <a:gridCol w="1231489">
                  <a:extLst>
                    <a:ext uri="{9D8B030D-6E8A-4147-A177-3AD203B41FA5}">
                      <a16:colId xmlns:a16="http://schemas.microsoft.com/office/drawing/2014/main" val="2324986657"/>
                    </a:ext>
                  </a:extLst>
                </a:gridCol>
                <a:gridCol w="1231489">
                  <a:extLst>
                    <a:ext uri="{9D8B030D-6E8A-4147-A177-3AD203B41FA5}">
                      <a16:colId xmlns:a16="http://schemas.microsoft.com/office/drawing/2014/main" val="1086973688"/>
                    </a:ext>
                  </a:extLst>
                </a:gridCol>
              </a:tblGrid>
              <a:tr h="7666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City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Home/Apt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Hotel Room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Private Room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Shared Room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704179"/>
                  </a:ext>
                </a:extLst>
              </a:tr>
              <a:tr h="648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Inner City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6836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578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3989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445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68415"/>
                  </a:ext>
                </a:extLst>
              </a:tr>
              <a:tr h="7666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Middle City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1464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1227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003241"/>
                  </a:ext>
                </a:extLst>
              </a:tr>
              <a:tr h="648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Outer City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191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387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099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DC49A03-DAC0-97C4-8D29-30D2E0C66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05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752E4-D22D-B473-8CF8-F3ED87AA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D477659-5996-AA72-0FB9-4AE390CD475D}"/>
              </a:ext>
            </a:extLst>
          </p:cNvPr>
          <p:cNvSpPr/>
          <p:nvPr/>
        </p:nvSpPr>
        <p:spPr>
          <a:xfrm>
            <a:off x="828137" y="1595887"/>
            <a:ext cx="10446588" cy="4382219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4A7A81-5A56-DFFF-8F86-416FC10EE8D8}"/>
              </a:ext>
            </a:extLst>
          </p:cNvPr>
          <p:cNvGrpSpPr/>
          <p:nvPr/>
        </p:nvGrpSpPr>
        <p:grpSpPr>
          <a:xfrm>
            <a:off x="1375017" y="1696704"/>
            <a:ext cx="9352828" cy="4126421"/>
            <a:chOff x="1609724" y="2225104"/>
            <a:chExt cx="2167161" cy="39677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52A7F8-3084-A440-3DD8-3A1E7266F946}"/>
                </a:ext>
              </a:extLst>
            </p:cNvPr>
            <p:cNvSpPr txBox="1"/>
            <p:nvPr/>
          </p:nvSpPr>
          <p:spPr>
            <a:xfrm>
              <a:off x="1614708" y="2225104"/>
              <a:ext cx="2157192" cy="300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en-IN" sz="1400" b="1" dirty="0">
                  <a:latin typeface="+mn-lt"/>
                </a:rPr>
                <a:t>Insight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CBABF2-7805-E07E-2EAA-F2D2BE15074D}"/>
                </a:ext>
              </a:extLst>
            </p:cNvPr>
            <p:cNvSpPr txBox="1"/>
            <p:nvPr/>
          </p:nvSpPr>
          <p:spPr>
            <a:xfrm>
              <a:off x="1609724" y="2559365"/>
              <a:ext cx="2167161" cy="3633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ID" sz="1100" b="1" dirty="0"/>
                <a:t>Analisa </a:t>
              </a:r>
              <a:r>
                <a:rPr lang="en-ID" sz="1100" b="1" dirty="0" err="1"/>
                <a:t>Distribusi</a:t>
              </a:r>
              <a:r>
                <a:rPr lang="en-ID" sz="1100" b="1" dirty="0"/>
                <a:t> </a:t>
              </a:r>
              <a:r>
                <a:rPr lang="en-ID" sz="1100" b="1" dirty="0" err="1"/>
                <a:t>Tipe</a:t>
              </a:r>
              <a:r>
                <a:rPr lang="en-ID" sz="1100" b="1" dirty="0"/>
                <a:t> Kamar</a:t>
              </a:r>
            </a:p>
            <a:p>
              <a:endParaRPr lang="en-ID" sz="1100" dirty="0"/>
            </a:p>
            <a:p>
              <a:r>
                <a:rPr lang="en-ID" sz="1100" b="1" dirty="0"/>
                <a:t>Inner City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dirty="0" err="1"/>
                <a:t>Jumlah</a:t>
              </a:r>
              <a:r>
                <a:rPr lang="en-ID" sz="1100" dirty="0"/>
                <a:t> listing </a:t>
              </a:r>
              <a:r>
                <a:rPr lang="en-ID" sz="1100" dirty="0" err="1"/>
                <a:t>terbanyak</a:t>
              </a:r>
              <a:r>
                <a:rPr lang="en-ID" sz="1100" dirty="0"/>
                <a:t> </a:t>
              </a:r>
              <a:r>
                <a:rPr lang="en-ID" sz="1100" dirty="0" err="1"/>
                <a:t>semua</a:t>
              </a:r>
              <a:r>
                <a:rPr lang="en-ID" sz="1100" dirty="0"/>
                <a:t> </a:t>
              </a:r>
              <a:r>
                <a:rPr lang="en-ID" sz="1100" dirty="0" err="1"/>
                <a:t>tipe</a:t>
              </a:r>
              <a:r>
                <a:rPr lang="en-ID" sz="1100" dirty="0"/>
                <a:t>.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dirty="0" err="1"/>
                <a:t>Dominan</a:t>
              </a:r>
              <a:r>
                <a:rPr lang="en-ID" sz="1100" dirty="0"/>
                <a:t>: </a:t>
              </a:r>
              <a:r>
                <a:rPr lang="en-ID" sz="1100" i="1" dirty="0"/>
                <a:t>Entire home/apt</a:t>
              </a:r>
              <a:r>
                <a:rPr lang="en-ID" sz="1100" dirty="0"/>
                <a:t>, </a:t>
              </a:r>
              <a:r>
                <a:rPr lang="en-ID" sz="1100" dirty="0" err="1"/>
                <a:t>lalu</a:t>
              </a:r>
              <a:r>
                <a:rPr lang="en-ID" sz="1100" dirty="0"/>
                <a:t> </a:t>
              </a:r>
              <a:r>
                <a:rPr lang="en-ID" sz="1100" i="1" dirty="0"/>
                <a:t>Private room</a:t>
              </a:r>
              <a:r>
                <a:rPr lang="en-ID" sz="1100" dirty="0"/>
                <a:t>.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dirty="0" err="1"/>
                <a:t>Wisatawan</a:t>
              </a:r>
              <a:r>
                <a:rPr lang="en-ID" sz="1100" dirty="0"/>
                <a:t> </a:t>
              </a:r>
              <a:r>
                <a:rPr lang="en-ID" sz="1100" dirty="0" err="1"/>
                <a:t>cenderung</a:t>
              </a:r>
              <a:r>
                <a:rPr lang="en-ID" sz="1100" dirty="0"/>
                <a:t> </a:t>
              </a:r>
              <a:r>
                <a:rPr lang="en-ID" sz="1100" dirty="0" err="1"/>
                <a:t>pilih</a:t>
              </a:r>
              <a:r>
                <a:rPr lang="en-ID" sz="1100" dirty="0"/>
                <a:t> </a:t>
              </a:r>
              <a:r>
                <a:rPr lang="en-ID" sz="1100" dirty="0" err="1"/>
                <a:t>akomodasi</a:t>
              </a:r>
              <a:r>
                <a:rPr lang="en-ID" sz="1100" dirty="0"/>
                <a:t> </a:t>
              </a:r>
              <a:r>
                <a:rPr lang="en-ID" sz="1100" dirty="0" err="1"/>
                <a:t>privat</a:t>
              </a:r>
              <a:r>
                <a:rPr lang="en-ID" sz="1100" dirty="0"/>
                <a:t>.</a:t>
              </a:r>
            </a:p>
            <a:p>
              <a:r>
                <a:rPr lang="en-ID" sz="1100" b="1" dirty="0"/>
                <a:t>Middle City</a:t>
              </a:r>
              <a:br>
                <a:rPr lang="en-ID" sz="1100" dirty="0"/>
              </a:br>
              <a:r>
                <a:rPr lang="en-ID" sz="1100" dirty="0"/>
                <a:t>• Listing </a:t>
              </a:r>
              <a:r>
                <a:rPr lang="en-ID" sz="1100" dirty="0" err="1"/>
                <a:t>jauh</a:t>
              </a:r>
              <a:r>
                <a:rPr lang="en-ID" sz="1100" dirty="0"/>
                <a:t> </a:t>
              </a:r>
              <a:r>
                <a:rPr lang="en-ID" sz="1100" dirty="0" err="1"/>
                <a:t>lebih</a:t>
              </a:r>
              <a:r>
                <a:rPr lang="en-ID" sz="1100" dirty="0"/>
                <a:t> </a:t>
              </a:r>
              <a:r>
                <a:rPr lang="en-ID" sz="1100" dirty="0" err="1"/>
                <a:t>sedikit</a:t>
              </a:r>
              <a:r>
                <a:rPr lang="en-ID" sz="1100" dirty="0"/>
                <a:t>.</a:t>
              </a:r>
              <a:br>
                <a:rPr lang="en-ID" sz="1100" dirty="0"/>
              </a:br>
              <a:r>
                <a:rPr lang="en-ID" sz="1100" dirty="0"/>
                <a:t>• Pola </a:t>
              </a:r>
              <a:r>
                <a:rPr lang="en-ID" sz="1100" dirty="0" err="1"/>
                <a:t>mirip</a:t>
              </a:r>
              <a:r>
                <a:rPr lang="en-ID" sz="1100" dirty="0"/>
                <a:t> </a:t>
              </a:r>
              <a:r>
                <a:rPr lang="en-ID" sz="1100" dirty="0" err="1"/>
                <a:t>pusat</a:t>
              </a:r>
              <a:r>
                <a:rPr lang="en-ID" sz="1100" dirty="0"/>
                <a:t> </a:t>
              </a:r>
              <a:r>
                <a:rPr lang="en-ID" sz="1100" dirty="0" err="1"/>
                <a:t>kota</a:t>
              </a:r>
              <a:r>
                <a:rPr lang="en-ID" sz="1100" dirty="0"/>
                <a:t> (</a:t>
              </a:r>
              <a:r>
                <a:rPr lang="en-ID" sz="1100" dirty="0" err="1"/>
                <a:t>privat</a:t>
              </a:r>
              <a:r>
                <a:rPr lang="en-ID" sz="1100" dirty="0"/>
                <a:t> </a:t>
              </a:r>
              <a:r>
                <a:rPr lang="en-ID" sz="1100" dirty="0" err="1"/>
                <a:t>tetap</a:t>
              </a:r>
              <a:r>
                <a:rPr lang="en-ID" sz="1100" dirty="0"/>
                <a:t> </a:t>
              </a:r>
              <a:r>
                <a:rPr lang="en-ID" sz="1100" dirty="0" err="1"/>
                <a:t>dominan</a:t>
              </a:r>
              <a:r>
                <a:rPr lang="en-ID" sz="1100" dirty="0"/>
                <a:t>).</a:t>
              </a:r>
              <a:br>
                <a:rPr lang="en-ID" sz="1100" dirty="0"/>
              </a:br>
              <a:r>
                <a:rPr lang="en-ID" sz="1100" dirty="0"/>
                <a:t>• Harga </a:t>
              </a:r>
              <a:r>
                <a:rPr lang="en-ID" sz="1100" dirty="0" err="1"/>
                <a:t>cenderung</a:t>
              </a:r>
              <a:r>
                <a:rPr lang="en-ID" sz="1100" dirty="0"/>
                <a:t> </a:t>
              </a:r>
              <a:r>
                <a:rPr lang="en-ID" sz="1100" dirty="0" err="1"/>
                <a:t>lebih</a:t>
              </a:r>
              <a:r>
                <a:rPr lang="en-ID" sz="1100" dirty="0"/>
                <a:t> </a:t>
              </a:r>
              <a:r>
                <a:rPr lang="en-ID" sz="1100" dirty="0" err="1"/>
                <a:t>terjangkau</a:t>
              </a:r>
              <a:r>
                <a:rPr lang="en-ID" sz="1100" dirty="0"/>
                <a:t>.</a:t>
              </a:r>
            </a:p>
            <a:p>
              <a:r>
                <a:rPr lang="en-ID" sz="1100" b="1" dirty="0"/>
                <a:t>Outer City</a:t>
              </a:r>
              <a:br>
                <a:rPr lang="en-ID" sz="1100" dirty="0"/>
              </a:br>
              <a:r>
                <a:rPr lang="en-ID" sz="1100" dirty="0"/>
                <a:t>• Listing paling </a:t>
              </a:r>
              <a:r>
                <a:rPr lang="en-ID" sz="1100" dirty="0" err="1"/>
                <a:t>sedikit</a:t>
              </a:r>
              <a:r>
                <a:rPr lang="en-ID" sz="1100" dirty="0"/>
                <a:t>.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i="1" dirty="0"/>
                <a:t>Private room</a:t>
              </a:r>
              <a:r>
                <a:rPr lang="en-ID" sz="1100" dirty="0"/>
                <a:t> </a:t>
              </a:r>
              <a:r>
                <a:rPr lang="en-ID" sz="1100" dirty="0" err="1"/>
                <a:t>sedikit</a:t>
              </a:r>
              <a:r>
                <a:rPr lang="en-ID" sz="1100" dirty="0"/>
                <a:t> </a:t>
              </a:r>
              <a:r>
                <a:rPr lang="en-ID" sz="1100" dirty="0" err="1"/>
                <a:t>lebih</a:t>
              </a:r>
              <a:r>
                <a:rPr lang="en-ID" sz="1100" dirty="0"/>
                <a:t> </a:t>
              </a:r>
              <a:r>
                <a:rPr lang="en-ID" sz="1100" dirty="0" err="1"/>
                <a:t>banyak</a:t>
              </a:r>
              <a:r>
                <a:rPr lang="en-ID" sz="1100" dirty="0"/>
                <a:t> </a:t>
              </a:r>
              <a:r>
                <a:rPr lang="en-ID" sz="1100" dirty="0" err="1"/>
                <a:t>dari</a:t>
              </a:r>
              <a:r>
                <a:rPr lang="en-ID" sz="1100" dirty="0"/>
                <a:t> </a:t>
              </a:r>
              <a:r>
                <a:rPr lang="en-ID" sz="1100" i="1" dirty="0"/>
                <a:t>Entire home/apt</a:t>
              </a:r>
              <a:r>
                <a:rPr lang="en-ID" sz="1100" dirty="0"/>
                <a:t>.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i="1" dirty="0"/>
                <a:t>Hotel room</a:t>
              </a:r>
              <a:r>
                <a:rPr lang="en-ID" sz="1100" dirty="0"/>
                <a:t> &amp; </a:t>
              </a:r>
              <a:r>
                <a:rPr lang="en-ID" sz="1100" i="1" dirty="0"/>
                <a:t>Shared room</a:t>
              </a:r>
              <a:r>
                <a:rPr lang="en-ID" sz="1100" dirty="0"/>
                <a:t> sangat </a:t>
              </a:r>
              <a:r>
                <a:rPr lang="en-ID" sz="1100" dirty="0" err="1"/>
                <a:t>kecil</a:t>
              </a:r>
              <a:r>
                <a:rPr lang="en-ID" sz="1100" dirty="0"/>
                <a:t> di </a:t>
              </a:r>
              <a:r>
                <a:rPr lang="en-ID" sz="1100" dirty="0" err="1"/>
                <a:t>semua</a:t>
              </a:r>
              <a:r>
                <a:rPr lang="en-ID" sz="1100" dirty="0"/>
                <a:t> zona.</a:t>
              </a:r>
            </a:p>
            <a:p>
              <a:r>
                <a:rPr lang="en-ID" sz="1100" b="1" dirty="0"/>
                <a:t>Kesimpulan</a:t>
              </a:r>
              <a:br>
                <a:rPr lang="en-ID" sz="1100" dirty="0"/>
              </a:br>
              <a:r>
                <a:rPr lang="en-ID" sz="1100" dirty="0"/>
                <a:t>Bangkok </a:t>
              </a:r>
              <a:r>
                <a:rPr lang="en-ID" sz="1100" dirty="0" err="1"/>
                <a:t>didominasi</a:t>
              </a:r>
              <a:r>
                <a:rPr lang="en-ID" sz="1100" dirty="0"/>
                <a:t> </a:t>
              </a:r>
              <a:r>
                <a:rPr lang="en-ID" sz="1100" dirty="0" err="1"/>
                <a:t>akomodasi</a:t>
              </a:r>
              <a:r>
                <a:rPr lang="en-ID" sz="1100" dirty="0"/>
                <a:t> </a:t>
              </a:r>
              <a:r>
                <a:rPr lang="en-ID" sz="1100" b="1" dirty="0" err="1"/>
                <a:t>privat</a:t>
              </a:r>
              <a:r>
                <a:rPr lang="en-ID" sz="1100" dirty="0"/>
                <a:t> (</a:t>
              </a:r>
              <a:r>
                <a:rPr lang="en-ID" sz="1100" i="1" dirty="0"/>
                <a:t>Entire home/apt</a:t>
              </a:r>
              <a:r>
                <a:rPr lang="en-ID" sz="1100" dirty="0"/>
                <a:t> &amp; </a:t>
              </a:r>
              <a:r>
                <a:rPr lang="en-ID" sz="1100" i="1" dirty="0"/>
                <a:t>Private room</a:t>
              </a:r>
              <a:r>
                <a:rPr lang="en-ID" sz="1100" dirty="0"/>
                <a:t>). Inner City </a:t>
              </a:r>
              <a:r>
                <a:rPr lang="en-ID" sz="1100" dirty="0" err="1"/>
                <a:t>jadi</a:t>
              </a:r>
              <a:r>
                <a:rPr lang="en-ID" sz="1100" dirty="0"/>
                <a:t> </a:t>
              </a:r>
              <a:r>
                <a:rPr lang="en-ID" sz="1100" dirty="0" err="1"/>
                <a:t>pusat</a:t>
              </a:r>
              <a:r>
                <a:rPr lang="en-ID" sz="1100" dirty="0"/>
                <a:t> </a:t>
              </a:r>
              <a:r>
                <a:rPr lang="en-ID" sz="1100" dirty="0" err="1"/>
                <a:t>utama</a:t>
              </a:r>
              <a:r>
                <a:rPr lang="en-ID" sz="1100" dirty="0"/>
                <a:t> </a:t>
              </a:r>
              <a:r>
                <a:rPr lang="en-ID" sz="1100" dirty="0" err="1"/>
                <a:t>pilihan</a:t>
              </a:r>
              <a:r>
                <a:rPr lang="en-ID" sz="1100" dirty="0"/>
                <a:t>, </a:t>
              </a:r>
              <a:r>
                <a:rPr lang="en-ID" sz="1100" dirty="0" err="1"/>
                <a:t>sedangkan</a:t>
              </a:r>
              <a:r>
                <a:rPr lang="en-ID" sz="1100" dirty="0"/>
                <a:t> Middle &amp; Outer City </a:t>
              </a:r>
              <a:r>
                <a:rPr lang="en-ID" sz="1100" dirty="0" err="1"/>
                <a:t>menawarkan</a:t>
              </a:r>
              <a:r>
                <a:rPr lang="en-ID" sz="1100" dirty="0"/>
                <a:t> </a:t>
              </a:r>
              <a:r>
                <a:rPr lang="en-ID" sz="1100" dirty="0" err="1"/>
                <a:t>opsi</a:t>
              </a:r>
              <a:r>
                <a:rPr lang="en-ID" sz="1100" dirty="0"/>
                <a:t> </a:t>
              </a:r>
              <a:r>
                <a:rPr lang="en-ID" sz="1100" dirty="0" err="1"/>
                <a:t>lebih</a:t>
              </a:r>
              <a:r>
                <a:rPr lang="en-ID" sz="1100" dirty="0"/>
                <a:t> </a:t>
              </a:r>
              <a:r>
                <a:rPr lang="en-ID" sz="1100" dirty="0" err="1"/>
                <a:t>murah</a:t>
              </a:r>
              <a:r>
                <a:rPr lang="en-ID" sz="1100" dirty="0"/>
                <a:t>/niche.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FA9C237-1985-C414-5A89-67020D5FFF58}"/>
              </a:ext>
            </a:extLst>
          </p:cNvPr>
          <p:cNvGrpSpPr/>
          <p:nvPr/>
        </p:nvGrpSpPr>
        <p:grpSpPr>
          <a:xfrm>
            <a:off x="2217926" y="354028"/>
            <a:ext cx="7909485" cy="886066"/>
            <a:chOff x="1572015" y="1408647"/>
            <a:chExt cx="6824494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12BBD26-D61A-8497-ACB5-0FCC3AF1AC6C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52A168-AC0A-87FF-EC54-E903377F04E5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nn-NO" sz="2000" b="1" spc="0" dirty="0">
                  <a:solidFill>
                    <a:srgbClr val="FF5A5F"/>
                  </a:solidFill>
                  <a:latin typeface="+mj-lt"/>
                </a:rPr>
                <a:t>Distribusi Tipe Kamar Berdasarkan Zona Kota</a:t>
              </a:r>
              <a:endParaRPr lang="en-IN" sz="20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503BDC-A707-A626-7E9F-0FDAA36D45ED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A2D404B-83CF-4677-AE3A-8AEAD352DC65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8DE74830-8B6B-26BA-680A-7359909CE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940BFB2-DBA8-730F-13A7-31C5A43C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2405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1556C-EF8A-F418-ECFC-A1D286FB6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7990EA4-85CB-38FE-F4BC-578F21C02B98}"/>
              </a:ext>
            </a:extLst>
          </p:cNvPr>
          <p:cNvSpPr/>
          <p:nvPr/>
        </p:nvSpPr>
        <p:spPr>
          <a:xfrm>
            <a:off x="341119" y="1375141"/>
            <a:ext cx="4972753" cy="3300376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347754-C770-436F-9881-D743A5216D9D}"/>
              </a:ext>
            </a:extLst>
          </p:cNvPr>
          <p:cNvGrpSpPr/>
          <p:nvPr/>
        </p:nvGrpSpPr>
        <p:grpSpPr>
          <a:xfrm>
            <a:off x="2286937" y="291538"/>
            <a:ext cx="8401191" cy="886066"/>
            <a:chOff x="1572015" y="1408647"/>
            <a:chExt cx="6824494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DB41E78-2A0F-6DD4-197A-8E9A470CBC1B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D4D455-157A-E9C8-815D-398BE79BA5F9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sv-SE" sz="1800" b="1" spc="0" dirty="0">
                  <a:solidFill>
                    <a:srgbClr val="FF5A5F"/>
                  </a:solidFill>
                  <a:latin typeface="+mj-lt"/>
                </a:rPr>
                <a:t>Jumlah Review Berdasarkan Zona Kota dan Tipe Kamar</a:t>
              </a:r>
              <a:endParaRPr lang="en-IN" sz="18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B6BF9FD-1E7B-3D8C-0CD6-E6750FC43F56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03DF099-2230-3DC2-C4F6-2EE7164E9FC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CFB656BE-255A-4FF8-D798-F8B38329A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F66423-B694-EE35-18FE-EBA4E0A2E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516858"/>
              </p:ext>
            </p:extLst>
          </p:nvPr>
        </p:nvGraphicFramePr>
        <p:xfrm>
          <a:off x="5693433" y="1708029"/>
          <a:ext cx="6157445" cy="2831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489">
                  <a:extLst>
                    <a:ext uri="{9D8B030D-6E8A-4147-A177-3AD203B41FA5}">
                      <a16:colId xmlns:a16="http://schemas.microsoft.com/office/drawing/2014/main" val="1189563947"/>
                    </a:ext>
                  </a:extLst>
                </a:gridCol>
                <a:gridCol w="1231489">
                  <a:extLst>
                    <a:ext uri="{9D8B030D-6E8A-4147-A177-3AD203B41FA5}">
                      <a16:colId xmlns:a16="http://schemas.microsoft.com/office/drawing/2014/main" val="1005018306"/>
                    </a:ext>
                  </a:extLst>
                </a:gridCol>
                <a:gridCol w="1231489">
                  <a:extLst>
                    <a:ext uri="{9D8B030D-6E8A-4147-A177-3AD203B41FA5}">
                      <a16:colId xmlns:a16="http://schemas.microsoft.com/office/drawing/2014/main" val="2087448863"/>
                    </a:ext>
                  </a:extLst>
                </a:gridCol>
                <a:gridCol w="1231489">
                  <a:extLst>
                    <a:ext uri="{9D8B030D-6E8A-4147-A177-3AD203B41FA5}">
                      <a16:colId xmlns:a16="http://schemas.microsoft.com/office/drawing/2014/main" val="2324986657"/>
                    </a:ext>
                  </a:extLst>
                </a:gridCol>
                <a:gridCol w="1231489">
                  <a:extLst>
                    <a:ext uri="{9D8B030D-6E8A-4147-A177-3AD203B41FA5}">
                      <a16:colId xmlns:a16="http://schemas.microsoft.com/office/drawing/2014/main" val="1086973688"/>
                    </a:ext>
                  </a:extLst>
                </a:gridCol>
              </a:tblGrid>
              <a:tr h="76668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City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Home/Apt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Hotel Room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Private Room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Shared Room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704179"/>
                  </a:ext>
                </a:extLst>
              </a:tr>
              <a:tr h="648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Inner City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170833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11559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41828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2386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68415"/>
                  </a:ext>
                </a:extLst>
              </a:tr>
              <a:tr h="7666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Middle City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19811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334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4284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212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003241"/>
                  </a:ext>
                </a:extLst>
              </a:tr>
              <a:tr h="648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Outer City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2161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636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4245</a:t>
                      </a:r>
                      <a:endParaRPr lang="en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  <a:endParaRPr lang="en-ID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099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F411BAC-FE31-0CB7-888A-8DCAA4EEA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70" y="1821037"/>
            <a:ext cx="4553580" cy="2718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6A8A3-8625-F492-6F3D-BA7534142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60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B9994-DDB7-AF92-DD78-0ECCFFF0B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A2B193-0A7A-67AE-E64E-E52F0B6C45CB}"/>
              </a:ext>
            </a:extLst>
          </p:cNvPr>
          <p:cNvSpPr/>
          <p:nvPr/>
        </p:nvSpPr>
        <p:spPr>
          <a:xfrm>
            <a:off x="828137" y="1595887"/>
            <a:ext cx="10446588" cy="4382219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9DCBB0-5854-5661-1505-8522F570D750}"/>
              </a:ext>
            </a:extLst>
          </p:cNvPr>
          <p:cNvGrpSpPr/>
          <p:nvPr/>
        </p:nvGrpSpPr>
        <p:grpSpPr>
          <a:xfrm>
            <a:off x="1375017" y="1696704"/>
            <a:ext cx="9352828" cy="4128409"/>
            <a:chOff x="1609724" y="2225104"/>
            <a:chExt cx="2167161" cy="39696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AC64D-D3BF-32F6-EE98-B800341C42B0}"/>
                </a:ext>
              </a:extLst>
            </p:cNvPr>
            <p:cNvSpPr txBox="1"/>
            <p:nvPr/>
          </p:nvSpPr>
          <p:spPr>
            <a:xfrm>
              <a:off x="1614708" y="2225104"/>
              <a:ext cx="2157192" cy="300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en-IN" sz="1400" b="1" dirty="0">
                  <a:latin typeface="+mn-lt"/>
                </a:rPr>
                <a:t>Insight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7B31B7-1DC5-D2FB-B311-63444D7AEE45}"/>
                </a:ext>
              </a:extLst>
            </p:cNvPr>
            <p:cNvSpPr txBox="1"/>
            <p:nvPr/>
          </p:nvSpPr>
          <p:spPr>
            <a:xfrm>
              <a:off x="1609724" y="2559365"/>
              <a:ext cx="2167161" cy="3635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ID" sz="1100" b="1" dirty="0"/>
                <a:t>Analisa Review per Zona &amp; </a:t>
              </a:r>
              <a:r>
                <a:rPr lang="en-ID" sz="1100" b="1" dirty="0" err="1"/>
                <a:t>Tipe</a:t>
              </a:r>
              <a:r>
                <a:rPr lang="en-ID" sz="1100" b="1" dirty="0"/>
                <a:t> Kamar</a:t>
              </a:r>
            </a:p>
            <a:p>
              <a:endParaRPr lang="en-ID" sz="1100" dirty="0"/>
            </a:p>
            <a:p>
              <a:r>
                <a:rPr lang="en-ID" sz="1100" b="1" dirty="0" err="1"/>
                <a:t>Dominasi</a:t>
              </a:r>
              <a:r>
                <a:rPr lang="en-ID" sz="1100" b="1" dirty="0"/>
                <a:t> Inner City</a:t>
              </a:r>
              <a:br>
                <a:rPr lang="en-ID" sz="1100" dirty="0"/>
              </a:br>
              <a:r>
                <a:rPr lang="en-ID" sz="1100" dirty="0"/>
                <a:t>• Review </a:t>
              </a:r>
              <a:r>
                <a:rPr lang="en-ID" sz="1100" dirty="0" err="1"/>
                <a:t>terbanyak</a:t>
              </a:r>
              <a:r>
                <a:rPr lang="en-ID" sz="1100" dirty="0"/>
                <a:t> → </a:t>
              </a:r>
              <a:r>
                <a:rPr lang="en-ID" sz="1100" dirty="0" err="1"/>
                <a:t>sejalan</a:t>
              </a:r>
              <a:r>
                <a:rPr lang="en-ID" sz="1100" dirty="0"/>
                <a:t> </a:t>
              </a:r>
              <a:r>
                <a:rPr lang="en-ID" sz="1100" dirty="0" err="1"/>
                <a:t>dengan</a:t>
              </a:r>
              <a:r>
                <a:rPr lang="en-ID" sz="1100" dirty="0"/>
                <a:t> </a:t>
              </a:r>
              <a:r>
                <a:rPr lang="en-ID" sz="1100" dirty="0" err="1"/>
                <a:t>jumlah</a:t>
              </a:r>
              <a:r>
                <a:rPr lang="en-ID" sz="1100" dirty="0"/>
                <a:t> listing.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dirty="0" err="1"/>
                <a:t>Permintaan</a:t>
              </a:r>
              <a:r>
                <a:rPr lang="en-ID" sz="1100" dirty="0"/>
                <a:t> sangat </a:t>
              </a:r>
              <a:r>
                <a:rPr lang="en-ID" sz="1100" dirty="0" err="1"/>
                <a:t>tinggi</a:t>
              </a:r>
              <a:r>
                <a:rPr lang="en-ID" sz="1100" dirty="0"/>
                <a:t>, </a:t>
              </a:r>
              <a:r>
                <a:rPr lang="en-ID" sz="1100" dirty="0" err="1"/>
                <a:t>terutama</a:t>
              </a:r>
              <a:r>
                <a:rPr lang="en-ID" sz="1100" dirty="0"/>
                <a:t> </a:t>
              </a:r>
              <a:r>
                <a:rPr lang="en-ID" sz="1100" dirty="0" err="1"/>
                <a:t>untuk</a:t>
              </a:r>
              <a:r>
                <a:rPr lang="en-ID" sz="1100" dirty="0"/>
                <a:t> </a:t>
              </a:r>
              <a:r>
                <a:rPr lang="en-ID" sz="1100" dirty="0" err="1"/>
                <a:t>akomodasi</a:t>
              </a:r>
              <a:r>
                <a:rPr lang="en-ID" sz="1100" dirty="0"/>
                <a:t> </a:t>
              </a:r>
              <a:r>
                <a:rPr lang="en-ID" sz="1100" dirty="0" err="1"/>
                <a:t>privat</a:t>
              </a:r>
              <a:r>
                <a:rPr lang="en-ID" sz="1100" dirty="0"/>
                <a:t>.</a:t>
              </a:r>
            </a:p>
            <a:p>
              <a:r>
                <a:rPr lang="en-ID" sz="1100" b="1" dirty="0" err="1"/>
                <a:t>Preferensi</a:t>
              </a:r>
              <a:r>
                <a:rPr lang="en-ID" sz="1100" b="1" dirty="0"/>
                <a:t> </a:t>
              </a:r>
              <a:r>
                <a:rPr lang="en-ID" sz="1100" b="1" dirty="0" err="1"/>
                <a:t>Tipe</a:t>
              </a:r>
              <a:r>
                <a:rPr lang="en-ID" sz="1100" b="1" dirty="0"/>
                <a:t> Kamar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i="1" dirty="0"/>
                <a:t>Entire home/apt</a:t>
              </a:r>
              <a:r>
                <a:rPr lang="en-ID" sz="1100" dirty="0"/>
                <a:t> &amp; </a:t>
              </a:r>
              <a:r>
                <a:rPr lang="en-ID" sz="1100" i="1" dirty="0"/>
                <a:t>Private room</a:t>
              </a:r>
              <a:r>
                <a:rPr lang="en-ID" sz="1100" dirty="0"/>
                <a:t> </a:t>
              </a:r>
              <a:r>
                <a:rPr lang="en-ID" sz="1100" dirty="0" err="1"/>
                <a:t>mendominasi</a:t>
              </a:r>
              <a:r>
                <a:rPr lang="en-ID" sz="1100" dirty="0"/>
                <a:t> review di </a:t>
              </a:r>
              <a:r>
                <a:rPr lang="en-ID" sz="1100" dirty="0" err="1"/>
                <a:t>semua</a:t>
              </a:r>
              <a:r>
                <a:rPr lang="en-ID" sz="1100" dirty="0"/>
                <a:t> zona.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i="1" dirty="0"/>
                <a:t>Hotel room</a:t>
              </a:r>
              <a:r>
                <a:rPr lang="en-ID" sz="1100" dirty="0"/>
                <a:t> &amp; </a:t>
              </a:r>
              <a:r>
                <a:rPr lang="en-ID" sz="1100" i="1" dirty="0"/>
                <a:t>Shared room</a:t>
              </a:r>
              <a:r>
                <a:rPr lang="en-ID" sz="1100" dirty="0"/>
                <a:t> sangat minim review.</a:t>
              </a:r>
            </a:p>
            <a:p>
              <a:r>
                <a:rPr lang="en-ID" sz="1100" b="1" dirty="0"/>
                <a:t>Inner City</a:t>
              </a:r>
              <a:br>
                <a:rPr lang="en-ID" sz="1100" dirty="0"/>
              </a:br>
              <a:r>
                <a:rPr lang="en-ID" sz="1100" dirty="0"/>
                <a:t>• Review </a:t>
              </a:r>
              <a:r>
                <a:rPr lang="en-ID" sz="1100" dirty="0" err="1"/>
                <a:t>tertinggi</a:t>
              </a:r>
              <a:r>
                <a:rPr lang="en-ID" sz="1100" dirty="0"/>
                <a:t> </a:t>
              </a:r>
              <a:r>
                <a:rPr lang="en-ID" sz="1100" dirty="0" err="1"/>
                <a:t>untuk</a:t>
              </a:r>
              <a:r>
                <a:rPr lang="en-ID" sz="1100" dirty="0"/>
                <a:t> </a:t>
              </a:r>
              <a:r>
                <a:rPr lang="en-ID" sz="1100" i="1" dirty="0"/>
                <a:t>Entire home/apt</a:t>
              </a:r>
              <a:r>
                <a:rPr lang="en-ID" sz="1100" dirty="0"/>
                <a:t>, </a:t>
              </a:r>
              <a:r>
                <a:rPr lang="en-ID" sz="1100" dirty="0" err="1"/>
                <a:t>lalu</a:t>
              </a:r>
              <a:r>
                <a:rPr lang="en-ID" sz="1100" dirty="0"/>
                <a:t> </a:t>
              </a:r>
              <a:r>
                <a:rPr lang="en-ID" sz="1100" i="1" dirty="0"/>
                <a:t>Private room</a:t>
              </a:r>
              <a:r>
                <a:rPr lang="en-ID" sz="1100" dirty="0"/>
                <a:t>.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dirty="0" err="1"/>
                <a:t>Menunjukkan</a:t>
              </a:r>
              <a:r>
                <a:rPr lang="en-ID" sz="1100" dirty="0"/>
                <a:t> </a:t>
              </a:r>
              <a:r>
                <a:rPr lang="en-ID" sz="1100" dirty="0" err="1"/>
                <a:t>kuatnya</a:t>
              </a:r>
              <a:r>
                <a:rPr lang="en-ID" sz="1100" dirty="0"/>
                <a:t> </a:t>
              </a:r>
              <a:r>
                <a:rPr lang="en-ID" sz="1100" dirty="0" err="1"/>
                <a:t>preferensi</a:t>
              </a:r>
              <a:r>
                <a:rPr lang="en-ID" sz="1100" dirty="0"/>
                <a:t> </a:t>
              </a:r>
              <a:r>
                <a:rPr lang="en-ID" sz="1100" dirty="0" err="1"/>
                <a:t>wisatawan</a:t>
              </a:r>
              <a:r>
                <a:rPr lang="en-ID" sz="1100" dirty="0"/>
                <a:t> </a:t>
              </a:r>
              <a:r>
                <a:rPr lang="en-ID" sz="1100" dirty="0" err="1"/>
                <a:t>terhadap</a:t>
              </a:r>
              <a:r>
                <a:rPr lang="en-ID" sz="1100" dirty="0"/>
                <a:t> </a:t>
              </a:r>
              <a:r>
                <a:rPr lang="en-ID" sz="1100" dirty="0" err="1"/>
                <a:t>akomodasi</a:t>
              </a:r>
              <a:r>
                <a:rPr lang="en-ID" sz="1100" dirty="0"/>
                <a:t> </a:t>
              </a:r>
              <a:r>
                <a:rPr lang="en-ID" sz="1100" dirty="0" err="1"/>
                <a:t>privat</a:t>
              </a:r>
              <a:r>
                <a:rPr lang="en-ID" sz="1100" dirty="0"/>
                <a:t>.</a:t>
              </a:r>
            </a:p>
            <a:p>
              <a:r>
                <a:rPr lang="en-ID" sz="1100" b="1" dirty="0"/>
                <a:t>Middle &amp; Outer City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dirty="0" err="1"/>
                <a:t>Jumlah</a:t>
              </a:r>
              <a:r>
                <a:rPr lang="en-ID" sz="1100" dirty="0"/>
                <a:t> review </a:t>
              </a:r>
              <a:r>
                <a:rPr lang="en-ID" sz="1100" dirty="0" err="1"/>
                <a:t>lebih</a:t>
              </a:r>
              <a:r>
                <a:rPr lang="en-ID" sz="1100" dirty="0"/>
                <a:t> </a:t>
              </a:r>
              <a:r>
                <a:rPr lang="en-ID" sz="1100" dirty="0" err="1"/>
                <a:t>sedikit</a:t>
              </a:r>
              <a:r>
                <a:rPr lang="en-ID" sz="1100" dirty="0"/>
                <a:t>.</a:t>
              </a:r>
              <a:br>
                <a:rPr lang="en-ID" sz="1100" dirty="0"/>
              </a:br>
              <a:r>
                <a:rPr lang="en-ID" sz="1100" dirty="0"/>
                <a:t>• Outer City: </a:t>
              </a:r>
              <a:r>
                <a:rPr lang="en-ID" sz="1100" i="1" dirty="0"/>
                <a:t>Private room</a:t>
              </a:r>
              <a:r>
                <a:rPr lang="en-ID" sz="1100" dirty="0"/>
                <a:t> </a:t>
              </a:r>
              <a:r>
                <a:rPr lang="en-ID" sz="1100" dirty="0" err="1"/>
                <a:t>lebih</a:t>
              </a:r>
              <a:r>
                <a:rPr lang="en-ID" sz="1100" dirty="0"/>
                <a:t> </a:t>
              </a:r>
              <a:r>
                <a:rPr lang="en-ID" sz="1100" dirty="0" err="1"/>
                <a:t>banyak</a:t>
              </a:r>
              <a:r>
                <a:rPr lang="en-ID" sz="1100" dirty="0"/>
                <a:t> </a:t>
              </a:r>
              <a:r>
                <a:rPr lang="en-ID" sz="1100" dirty="0" err="1"/>
                <a:t>direview</a:t>
              </a:r>
              <a:r>
                <a:rPr lang="en-ID" sz="1100" dirty="0"/>
                <a:t> </a:t>
              </a:r>
              <a:r>
                <a:rPr lang="en-ID" sz="1100" dirty="0" err="1"/>
                <a:t>dibanding</a:t>
              </a:r>
              <a:r>
                <a:rPr lang="en-ID" sz="1100" dirty="0"/>
                <a:t> </a:t>
              </a:r>
              <a:r>
                <a:rPr lang="en-ID" sz="1100" i="1" dirty="0"/>
                <a:t>Entire home/apt</a:t>
              </a:r>
              <a:r>
                <a:rPr lang="en-ID" sz="1100" dirty="0"/>
                <a:t> → </a:t>
              </a:r>
              <a:r>
                <a:rPr lang="en-ID" sz="1100" dirty="0" err="1"/>
                <a:t>potensi</a:t>
              </a:r>
              <a:r>
                <a:rPr lang="en-ID" sz="1100" dirty="0"/>
                <a:t> niche market.</a:t>
              </a:r>
            </a:p>
            <a:p>
              <a:r>
                <a:rPr lang="en-ID" sz="1100" b="1" dirty="0"/>
                <a:t>Kesimpulan</a:t>
              </a:r>
              <a:br>
                <a:rPr lang="en-ID" sz="1100" dirty="0"/>
              </a:br>
              <a:r>
                <a:rPr lang="en-ID" sz="1100" dirty="0"/>
                <a:t>Review </a:t>
              </a:r>
              <a:r>
                <a:rPr lang="en-ID" sz="1100" dirty="0" err="1"/>
                <a:t>mengindikasikan</a:t>
              </a:r>
              <a:r>
                <a:rPr lang="en-ID" sz="1100" dirty="0"/>
                <a:t> </a:t>
              </a:r>
              <a:r>
                <a:rPr lang="en-ID" sz="1100" b="1" dirty="0" err="1"/>
                <a:t>permintaan</a:t>
              </a:r>
              <a:r>
                <a:rPr lang="en-ID" sz="1100" b="1" dirty="0"/>
                <a:t> </a:t>
              </a:r>
              <a:r>
                <a:rPr lang="en-ID" sz="1100" b="1" dirty="0" err="1"/>
                <a:t>tertinggi</a:t>
              </a:r>
              <a:r>
                <a:rPr lang="en-ID" sz="1100" b="1" dirty="0"/>
                <a:t> di Inner City</a:t>
              </a:r>
              <a:r>
                <a:rPr lang="en-ID" sz="1100" dirty="0"/>
                <a:t>, </a:t>
              </a:r>
              <a:r>
                <a:rPr lang="en-ID" sz="1100" dirty="0" err="1"/>
                <a:t>dengan</a:t>
              </a:r>
              <a:r>
                <a:rPr lang="en-ID" sz="1100" dirty="0"/>
                <a:t> </a:t>
              </a:r>
              <a:r>
                <a:rPr lang="en-ID" sz="1100" dirty="0" err="1"/>
                <a:t>fokus</a:t>
              </a:r>
              <a:r>
                <a:rPr lang="en-ID" sz="1100" dirty="0"/>
                <a:t> pada </a:t>
              </a:r>
              <a:r>
                <a:rPr lang="en-ID" sz="1100" dirty="0" err="1"/>
                <a:t>akomodasi</a:t>
              </a:r>
              <a:r>
                <a:rPr lang="en-ID" sz="1100" dirty="0"/>
                <a:t> </a:t>
              </a:r>
              <a:r>
                <a:rPr lang="en-ID" sz="1100" dirty="0" err="1"/>
                <a:t>privat</a:t>
              </a:r>
              <a:r>
                <a:rPr lang="en-ID" sz="1100" dirty="0"/>
                <a:t>. Middle City punya </a:t>
              </a:r>
              <a:r>
                <a:rPr lang="en-ID" sz="1100" dirty="0" err="1"/>
                <a:t>potensi</a:t>
              </a:r>
              <a:r>
                <a:rPr lang="en-ID" sz="1100" dirty="0"/>
                <a:t> </a:t>
              </a:r>
              <a:r>
                <a:rPr lang="en-ID" sz="1100" dirty="0" err="1"/>
                <a:t>pertumbuhan</a:t>
              </a:r>
              <a:r>
                <a:rPr lang="en-ID" sz="1100" dirty="0"/>
                <a:t>, </a:t>
              </a:r>
              <a:r>
                <a:rPr lang="en-ID" sz="1100" dirty="0" err="1"/>
                <a:t>sementara</a:t>
              </a:r>
              <a:r>
                <a:rPr lang="en-ID" sz="1100" dirty="0"/>
                <a:t> Outer City </a:t>
              </a:r>
              <a:r>
                <a:rPr lang="en-ID" sz="1100" dirty="0" err="1"/>
                <a:t>menunjukkan</a:t>
              </a:r>
              <a:r>
                <a:rPr lang="en-ID" sz="1100" dirty="0"/>
                <a:t> </a:t>
              </a:r>
              <a:r>
                <a:rPr lang="en-ID" sz="1100" dirty="0" err="1"/>
                <a:t>peluang</a:t>
              </a:r>
              <a:r>
                <a:rPr lang="en-ID" sz="1100" dirty="0"/>
                <a:t> pada </a:t>
              </a:r>
              <a:r>
                <a:rPr lang="en-ID" sz="1100" dirty="0" err="1"/>
                <a:t>segmen</a:t>
              </a:r>
              <a:r>
                <a:rPr lang="en-ID" sz="1100" dirty="0"/>
                <a:t> </a:t>
              </a:r>
              <a:r>
                <a:rPr lang="en-ID" sz="1100" i="1" dirty="0"/>
                <a:t>Private room</a:t>
              </a:r>
              <a:r>
                <a:rPr lang="en-ID" sz="1100" dirty="0"/>
                <a:t>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57A5B4-DF67-3CD2-0B24-39678F4EEE7D}"/>
              </a:ext>
            </a:extLst>
          </p:cNvPr>
          <p:cNvGrpSpPr/>
          <p:nvPr/>
        </p:nvGrpSpPr>
        <p:grpSpPr>
          <a:xfrm>
            <a:off x="2286937" y="291538"/>
            <a:ext cx="8401191" cy="886066"/>
            <a:chOff x="1572015" y="1408647"/>
            <a:chExt cx="6824494" cy="88606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1277DB-C86A-3128-D5C3-14B1A3D1E3F1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209E1B-ABE0-6DFB-3939-6A8AAC20CAB3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sv-SE" sz="1800" b="1" spc="0" dirty="0">
                  <a:solidFill>
                    <a:srgbClr val="FF5A5F"/>
                  </a:solidFill>
                  <a:latin typeface="+mj-lt"/>
                </a:rPr>
                <a:t>Jumlah Review Berdasarkan Zona Kota dan Tipe Kamar</a:t>
              </a:r>
              <a:endParaRPr lang="en-IN" sz="18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ECE7E6-B795-D609-7539-01F9757D5D00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84D634B-DADF-1E75-3D70-0330FB6CE62A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4E0E9235-4EB2-90A7-0D82-C4C26D1255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A9C602C-A5F1-5ABC-CA2D-8BB049D32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29957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093B7-8DC9-A3CB-0AE3-901AFCF0A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FE418B-3B26-61A5-0A16-97E5316D3212}"/>
              </a:ext>
            </a:extLst>
          </p:cNvPr>
          <p:cNvSpPr/>
          <p:nvPr/>
        </p:nvSpPr>
        <p:spPr>
          <a:xfrm>
            <a:off x="2000458" y="1667387"/>
            <a:ext cx="7894056" cy="4352799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B3E55B-CBEA-3E47-223F-220833A7AF34}"/>
              </a:ext>
            </a:extLst>
          </p:cNvPr>
          <p:cNvGrpSpPr/>
          <p:nvPr/>
        </p:nvGrpSpPr>
        <p:grpSpPr>
          <a:xfrm>
            <a:off x="2551012" y="268990"/>
            <a:ext cx="7089976" cy="886066"/>
            <a:chOff x="1572015" y="1408647"/>
            <a:chExt cx="6824494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1775810-9981-3BF7-ABF7-17E402CF516E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779020-5897-96F3-3205-36E5C2C3DD20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sv-SE" sz="1800" b="1" spc="0" dirty="0">
                  <a:solidFill>
                    <a:srgbClr val="FF5A5F"/>
                  </a:solidFill>
                  <a:latin typeface="+mj-lt"/>
                </a:rPr>
                <a:t>Jumlah Listing yang Diulas per Tahun</a:t>
              </a:r>
              <a:endParaRPr lang="en-IN" sz="18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72B246-6D8F-3938-CC52-15DEC8058BF3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90C12CE-4CCB-08F4-771E-F9355B6C0EF9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0754F2F0-16FC-0545-BA43-5496E8D29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F2AA48-D45A-B95C-CE17-5233CDD03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297" y="2097655"/>
            <a:ext cx="6814139" cy="3660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B678D-8E23-C698-6C2A-F3C9BADB0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69514-6C4F-AF5B-A06F-4D9262F45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20FEFBC-0A77-78FB-D57F-FDB15CE18B59}"/>
              </a:ext>
            </a:extLst>
          </p:cNvPr>
          <p:cNvSpPr/>
          <p:nvPr/>
        </p:nvSpPr>
        <p:spPr>
          <a:xfrm>
            <a:off x="828137" y="1595887"/>
            <a:ext cx="10446588" cy="3565409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37964E-AD2E-F770-4632-2138D794863D}"/>
              </a:ext>
            </a:extLst>
          </p:cNvPr>
          <p:cNvGrpSpPr/>
          <p:nvPr/>
        </p:nvGrpSpPr>
        <p:grpSpPr>
          <a:xfrm>
            <a:off x="1375017" y="1696704"/>
            <a:ext cx="9352828" cy="3039585"/>
            <a:chOff x="1609724" y="2225104"/>
            <a:chExt cx="2167161" cy="292269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69A9B3-BCFE-2BE9-CF27-8A6B04E54DBA}"/>
                </a:ext>
              </a:extLst>
            </p:cNvPr>
            <p:cNvSpPr txBox="1"/>
            <p:nvPr/>
          </p:nvSpPr>
          <p:spPr>
            <a:xfrm>
              <a:off x="1614708" y="2225104"/>
              <a:ext cx="2157192" cy="300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en-IN" sz="1400" b="1" dirty="0">
                  <a:latin typeface="+mn-lt"/>
                </a:rPr>
                <a:t>Insight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F7400E-3799-1971-9E48-79B13C8AB593}"/>
                </a:ext>
              </a:extLst>
            </p:cNvPr>
            <p:cNvSpPr txBox="1"/>
            <p:nvPr/>
          </p:nvSpPr>
          <p:spPr>
            <a:xfrm>
              <a:off x="1609724" y="2559365"/>
              <a:ext cx="2167161" cy="2588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ID" sz="1100" b="1" dirty="0"/>
                <a:t>Analisa Tren Listing yang </a:t>
              </a:r>
              <a:r>
                <a:rPr lang="en-ID" sz="1100" b="1" dirty="0" err="1"/>
                <a:t>Diulas</a:t>
              </a:r>
              <a:r>
                <a:rPr lang="en-ID" sz="1100" b="1" dirty="0"/>
                <a:t> (2012–2022)</a:t>
              </a:r>
              <a:endParaRPr lang="en-ID" sz="1100" dirty="0"/>
            </a:p>
            <a:p>
              <a:r>
                <a:rPr lang="en-ID" sz="1100" b="1" dirty="0" err="1"/>
                <a:t>Pertumbuhan</a:t>
              </a:r>
              <a:r>
                <a:rPr lang="en-ID" sz="1100" b="1" dirty="0"/>
                <a:t> </a:t>
              </a:r>
              <a:r>
                <a:rPr lang="en-ID" sz="1100" b="1" dirty="0" err="1"/>
                <a:t>Pesat</a:t>
              </a:r>
              <a:br>
                <a:rPr lang="en-ID" sz="1100" dirty="0"/>
              </a:br>
              <a:r>
                <a:rPr lang="en-ID" sz="1100" dirty="0"/>
                <a:t>• Mulai naik </a:t>
              </a:r>
              <a:r>
                <a:rPr lang="en-ID" sz="1100" dirty="0" err="1"/>
                <a:t>signifikan</a:t>
              </a:r>
              <a:r>
                <a:rPr lang="en-ID" sz="1100" dirty="0"/>
                <a:t> </a:t>
              </a:r>
              <a:r>
                <a:rPr lang="en-ID" sz="1100" dirty="0" err="1"/>
                <a:t>sejak</a:t>
              </a:r>
              <a:r>
                <a:rPr lang="en-ID" sz="1100" dirty="0"/>
                <a:t> 2015.</a:t>
              </a:r>
            </a:p>
            <a:p>
              <a:r>
                <a:rPr lang="en-ID" sz="1100" b="1" dirty="0" err="1"/>
                <a:t>Pandemi</a:t>
              </a:r>
              <a:r>
                <a:rPr lang="en-ID" sz="1100" b="1" dirty="0"/>
                <a:t> (2020–2021)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dirty="0" err="1"/>
                <a:t>Terjadi</a:t>
              </a:r>
              <a:r>
                <a:rPr lang="en-ID" sz="1100" dirty="0"/>
                <a:t> </a:t>
              </a:r>
              <a:r>
                <a:rPr lang="en-ID" sz="1100" dirty="0" err="1"/>
                <a:t>penurunan</a:t>
              </a:r>
              <a:r>
                <a:rPr lang="en-ID" sz="1100" dirty="0"/>
                <a:t> </a:t>
              </a:r>
              <a:r>
                <a:rPr lang="en-ID" sz="1100" dirty="0" err="1"/>
                <a:t>tajam</a:t>
              </a:r>
              <a:r>
                <a:rPr lang="en-ID" sz="1100" dirty="0"/>
                <a:t> </a:t>
              </a:r>
              <a:r>
                <a:rPr lang="en-ID" sz="1100" dirty="0" err="1"/>
                <a:t>akibat</a:t>
              </a:r>
              <a:r>
                <a:rPr lang="en-ID" sz="1100" dirty="0"/>
                <a:t> </a:t>
              </a:r>
              <a:r>
                <a:rPr lang="en-ID" sz="1100" dirty="0" err="1"/>
                <a:t>pembatasan</a:t>
              </a:r>
              <a:r>
                <a:rPr lang="en-ID" sz="1100" dirty="0"/>
                <a:t> </a:t>
              </a:r>
              <a:r>
                <a:rPr lang="en-ID" sz="1100" dirty="0" err="1"/>
                <a:t>perjalanan</a:t>
              </a:r>
              <a:r>
                <a:rPr lang="en-ID" sz="1100" dirty="0"/>
                <a:t>.</a:t>
              </a:r>
            </a:p>
            <a:p>
              <a:r>
                <a:rPr lang="en-ID" sz="1100" b="1" dirty="0" err="1"/>
                <a:t>Lonjakan</a:t>
              </a:r>
              <a:r>
                <a:rPr lang="en-ID" sz="1100" b="1" dirty="0"/>
                <a:t> 2022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dirty="0" err="1"/>
                <a:t>Jumlah</a:t>
              </a:r>
              <a:r>
                <a:rPr lang="en-ID" sz="1100" dirty="0"/>
                <a:t> listing </a:t>
              </a:r>
              <a:r>
                <a:rPr lang="en-ID" sz="1100" dirty="0" err="1"/>
                <a:t>diulas</a:t>
              </a:r>
              <a:r>
                <a:rPr lang="en-ID" sz="1100" dirty="0"/>
                <a:t> </a:t>
              </a:r>
              <a:r>
                <a:rPr lang="en-ID" sz="1100" dirty="0" err="1"/>
                <a:t>melonjak</a:t>
              </a:r>
              <a:r>
                <a:rPr lang="en-ID" sz="1100" dirty="0"/>
                <a:t> → </a:t>
              </a:r>
              <a:r>
                <a:rPr lang="en-ID" sz="1100" dirty="0" err="1"/>
                <a:t>pemulihan</a:t>
              </a:r>
              <a:r>
                <a:rPr lang="en-ID" sz="1100" dirty="0"/>
                <a:t> </a:t>
              </a:r>
              <a:r>
                <a:rPr lang="en-ID" sz="1100" dirty="0" err="1"/>
                <a:t>pasca</a:t>
              </a:r>
              <a:r>
                <a:rPr lang="en-ID" sz="1100" dirty="0"/>
                <a:t> COVID-19.</a:t>
              </a:r>
            </a:p>
            <a:p>
              <a:r>
                <a:rPr lang="en-ID" sz="1100" b="1" dirty="0" err="1"/>
                <a:t>Indikator</a:t>
              </a:r>
              <a:r>
                <a:rPr lang="en-ID" sz="1100" b="1" dirty="0"/>
                <a:t> </a:t>
              </a:r>
              <a:r>
                <a:rPr lang="en-ID" sz="1100" b="1" dirty="0" err="1"/>
                <a:t>Aktivitas</a:t>
              </a:r>
              <a:br>
                <a:rPr lang="en-ID" sz="1100" dirty="0"/>
              </a:br>
              <a:r>
                <a:rPr lang="en-ID" sz="1100" dirty="0"/>
                <a:t>• Review per </a:t>
              </a:r>
              <a:r>
                <a:rPr lang="en-ID" sz="1100" dirty="0" err="1"/>
                <a:t>tahun</a:t>
              </a:r>
              <a:r>
                <a:rPr lang="en-ID" sz="1100" dirty="0"/>
                <a:t> </a:t>
              </a:r>
              <a:r>
                <a:rPr lang="en-ID" sz="1100" dirty="0" err="1"/>
                <a:t>mencerminkan</a:t>
              </a:r>
              <a:r>
                <a:rPr lang="en-ID" sz="1100" dirty="0"/>
                <a:t> </a:t>
              </a:r>
              <a:r>
                <a:rPr lang="en-ID" sz="1100" dirty="0" err="1"/>
                <a:t>popularitas</a:t>
              </a:r>
              <a:r>
                <a:rPr lang="en-ID" sz="1100" dirty="0"/>
                <a:t> &amp; </a:t>
              </a:r>
              <a:r>
                <a:rPr lang="en-ID" sz="1100" dirty="0" err="1"/>
                <a:t>aktivitas</a:t>
              </a:r>
              <a:r>
                <a:rPr lang="en-ID" sz="1100" dirty="0"/>
                <a:t> Airbnb di Bangkok.</a:t>
              </a:r>
            </a:p>
            <a:p>
              <a:r>
                <a:rPr lang="en-ID" sz="1100" b="1" dirty="0"/>
                <a:t>Kesimpulan</a:t>
              </a:r>
              <a:br>
                <a:rPr lang="en-ID" sz="1100" dirty="0"/>
              </a:br>
              <a:r>
                <a:rPr lang="en-ID" sz="1100" dirty="0"/>
                <a:t>Airbnb Bangkok </a:t>
              </a:r>
              <a:r>
                <a:rPr lang="en-ID" sz="1100" dirty="0" err="1"/>
                <a:t>terpukul</a:t>
              </a:r>
              <a:r>
                <a:rPr lang="en-ID" sz="1100" dirty="0"/>
                <a:t> </a:t>
              </a:r>
              <a:r>
                <a:rPr lang="en-ID" sz="1100" dirty="0" err="1"/>
                <a:t>pandemi</a:t>
              </a:r>
              <a:r>
                <a:rPr lang="en-ID" sz="1100" dirty="0"/>
                <a:t>, </a:t>
              </a:r>
              <a:r>
                <a:rPr lang="en-ID" sz="1100" dirty="0" err="1"/>
                <a:t>namun</a:t>
              </a:r>
              <a:r>
                <a:rPr lang="en-ID" sz="1100" dirty="0"/>
                <a:t> </a:t>
              </a:r>
              <a:r>
                <a:rPr lang="en-ID" sz="1100" b="1" dirty="0" err="1"/>
                <a:t>pulih</a:t>
              </a:r>
              <a:r>
                <a:rPr lang="en-ID" sz="1100" b="1" dirty="0"/>
                <a:t> </a:t>
              </a:r>
              <a:r>
                <a:rPr lang="en-ID" sz="1100" b="1" dirty="0" err="1"/>
                <a:t>kuat</a:t>
              </a:r>
              <a:r>
                <a:rPr lang="en-ID" sz="1100" b="1" dirty="0"/>
                <a:t> di 2022</a:t>
              </a:r>
              <a:r>
                <a:rPr lang="en-ID" sz="1100" dirty="0"/>
                <a:t> → </a:t>
              </a:r>
              <a:r>
                <a:rPr lang="en-ID" sz="1100" dirty="0" err="1"/>
                <a:t>menandakan</a:t>
              </a:r>
              <a:r>
                <a:rPr lang="en-ID" sz="1100" dirty="0"/>
                <a:t> </a:t>
              </a:r>
              <a:r>
                <a:rPr lang="en-ID" sz="1100" dirty="0" err="1"/>
                <a:t>kembalinya</a:t>
              </a:r>
              <a:r>
                <a:rPr lang="en-ID" sz="1100" dirty="0"/>
                <a:t> </a:t>
              </a:r>
              <a:r>
                <a:rPr lang="en-ID" sz="1100" dirty="0" err="1"/>
                <a:t>wisatawan</a:t>
              </a:r>
              <a:r>
                <a:rPr lang="en-ID" sz="1100" dirty="0"/>
                <a:t> &amp; momentum </a:t>
              </a:r>
              <a:r>
                <a:rPr lang="en-ID" sz="1100" dirty="0" err="1"/>
                <a:t>positif</a:t>
              </a:r>
              <a:r>
                <a:rPr lang="en-ID" sz="1100" dirty="0"/>
                <a:t> </a:t>
              </a:r>
              <a:r>
                <a:rPr lang="en-ID" sz="1100" dirty="0" err="1"/>
                <a:t>bagi</a:t>
              </a:r>
              <a:r>
                <a:rPr lang="en-ID" sz="1100" dirty="0"/>
                <a:t> </a:t>
              </a:r>
              <a:r>
                <a:rPr lang="en-ID" sz="1100" dirty="0" err="1"/>
                <a:t>pariwisata</a:t>
              </a:r>
              <a:r>
                <a:rPr lang="en-ID" sz="1100" dirty="0"/>
                <a:t> Thailand.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0E20B1E-7F1B-77D6-0516-86C6F01891CF}"/>
              </a:ext>
            </a:extLst>
          </p:cNvPr>
          <p:cNvGrpSpPr/>
          <p:nvPr/>
        </p:nvGrpSpPr>
        <p:grpSpPr>
          <a:xfrm>
            <a:off x="2551012" y="268990"/>
            <a:ext cx="7089976" cy="886066"/>
            <a:chOff x="1572015" y="1408647"/>
            <a:chExt cx="6824494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1DD57AF-E454-E45C-7E7C-794E87DF4F63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2F9D40-99B5-090C-ACB2-26E1970D7265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sv-SE" sz="1800" b="1" spc="0" dirty="0">
                  <a:solidFill>
                    <a:srgbClr val="FF5A5F"/>
                  </a:solidFill>
                  <a:latin typeface="+mj-lt"/>
                </a:rPr>
                <a:t>Jumlah Listing yang Diulas per Tahun</a:t>
              </a:r>
              <a:endParaRPr lang="en-IN" sz="18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48ED81-65A4-B034-A552-7E7215889E97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512C9F0-9DAA-E433-FACB-FFC896130094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2552D2DA-61BB-B92F-603E-1C73AADB0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1EC492E-6F1C-EF38-DA5D-F54278F37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4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6C05-4EAC-028C-9448-D7398939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F4C72D7-7F5D-CB4B-062A-96924746AA06}"/>
              </a:ext>
            </a:extLst>
          </p:cNvPr>
          <p:cNvSpPr/>
          <p:nvPr/>
        </p:nvSpPr>
        <p:spPr>
          <a:xfrm>
            <a:off x="2746463" y="1509362"/>
            <a:ext cx="7225751" cy="4312595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44EF28-ED62-9BD1-DBE9-7BE423760819}"/>
              </a:ext>
            </a:extLst>
          </p:cNvPr>
          <p:cNvGrpSpPr/>
          <p:nvPr/>
        </p:nvGrpSpPr>
        <p:grpSpPr>
          <a:xfrm>
            <a:off x="2479884" y="266127"/>
            <a:ext cx="7805019" cy="886066"/>
            <a:chOff x="1572015" y="1408647"/>
            <a:chExt cx="6824494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2D15512-F816-4291-1DDB-63879F28BFF4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BE6391-6B5E-B9C3-ADBA-934769C2F3F7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sv-SE" sz="1800" b="1" spc="0" dirty="0">
                  <a:solidFill>
                    <a:srgbClr val="FF5A5F"/>
                  </a:solidFill>
                  <a:latin typeface="+mj-lt"/>
                </a:rPr>
                <a:t>Distribusi Jumlah Listing Berdasarkan Tipe Kamar</a:t>
              </a:r>
              <a:endParaRPr lang="en-IN" sz="18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93BDE05-3F06-FF1E-1D4B-99662FE833A8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656F1D9-D66B-4346-7E9D-47EDC9C7F97C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C844425A-E3B7-8DE8-32F3-6EC352523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C8B4047-4895-1B33-0367-6DDD8AE2E0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70"/>
          <a:stretch>
            <a:fillRect/>
          </a:stretch>
        </p:blipFill>
        <p:spPr>
          <a:xfrm>
            <a:off x="3826885" y="1945348"/>
            <a:ext cx="5186703" cy="3306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F011E-D244-606E-79F8-9AD68E2DA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7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C1E0EA-DB4E-E0D2-5ED3-3250383A4019}"/>
              </a:ext>
            </a:extLst>
          </p:cNvPr>
          <p:cNvSpPr/>
          <p:nvPr/>
        </p:nvSpPr>
        <p:spPr>
          <a:xfrm>
            <a:off x="2292350" y="1208259"/>
            <a:ext cx="7607300" cy="8860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46D07-4060-346B-6D28-E997385F9F72}"/>
              </a:ext>
            </a:extLst>
          </p:cNvPr>
          <p:cNvSpPr txBox="1"/>
          <p:nvPr/>
        </p:nvSpPr>
        <p:spPr>
          <a:xfrm>
            <a:off x="2813439" y="1328126"/>
            <a:ext cx="430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800" spc="-3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l"/>
            <a:r>
              <a:rPr lang="en-IN" sz="3600" b="1" spc="0" dirty="0">
                <a:solidFill>
                  <a:srgbClr val="FF5A5F"/>
                </a:solidFill>
                <a:latin typeface="+mj-lt"/>
              </a:rPr>
              <a:t>What Is Airbnb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941232-6AF7-320F-B48B-0560EF8ED41C}"/>
              </a:ext>
            </a:extLst>
          </p:cNvPr>
          <p:cNvGrpSpPr/>
          <p:nvPr/>
        </p:nvGrpSpPr>
        <p:grpSpPr>
          <a:xfrm>
            <a:off x="9048472" y="1279811"/>
            <a:ext cx="734888" cy="742960"/>
            <a:chOff x="7211466" y="1719600"/>
            <a:chExt cx="444130" cy="44900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090D3F-C860-F484-FD32-D4B6CFDF647B}"/>
                </a:ext>
              </a:extLst>
            </p:cNvPr>
            <p:cNvSpPr/>
            <p:nvPr/>
          </p:nvSpPr>
          <p:spPr>
            <a:xfrm>
              <a:off x="7211466" y="1719600"/>
              <a:ext cx="444130" cy="449008"/>
            </a:xfrm>
            <a:prstGeom prst="roundRect">
              <a:avLst>
                <a:gd name="adj" fmla="val 50000"/>
              </a:avLst>
            </a:prstGeom>
            <a:solidFill>
              <a:srgbClr val="FF5A5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DF09395-BCBA-ECC3-41D4-1AFC47E5F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9243" y="1849816"/>
              <a:ext cx="188577" cy="18857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6B6300-B815-D6D7-0B82-B1BC08AA2244}"/>
              </a:ext>
            </a:extLst>
          </p:cNvPr>
          <p:cNvSpPr txBox="1"/>
          <p:nvPr/>
        </p:nvSpPr>
        <p:spPr>
          <a:xfrm>
            <a:off x="2702818" y="2332434"/>
            <a:ext cx="6786363" cy="116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ID" sz="1100" dirty="0"/>
              <a:t>Airbnb </a:t>
            </a:r>
            <a:r>
              <a:rPr lang="en-ID" sz="1100" dirty="0" err="1"/>
              <a:t>adalah</a:t>
            </a:r>
            <a:r>
              <a:rPr lang="en-ID" sz="1100" dirty="0"/>
              <a:t> </a:t>
            </a:r>
            <a:r>
              <a:rPr lang="en-ID" sz="1100" dirty="0" err="1"/>
              <a:t>sebuah</a:t>
            </a:r>
            <a:r>
              <a:rPr lang="en-ID" sz="1100" dirty="0"/>
              <a:t> marketplace daring yang </a:t>
            </a:r>
            <a:r>
              <a:rPr lang="en-ID" sz="1100" dirty="0" err="1"/>
              <a:t>menghubungkan</a:t>
            </a:r>
            <a:r>
              <a:rPr lang="en-ID" sz="1100" dirty="0"/>
              <a:t> orang-orang yang </a:t>
            </a:r>
            <a:r>
              <a:rPr lang="en-ID" sz="1100" dirty="0" err="1"/>
              <a:t>ingin</a:t>
            </a:r>
            <a:r>
              <a:rPr lang="en-ID" sz="1100" dirty="0"/>
              <a:t> </a:t>
            </a:r>
            <a:r>
              <a:rPr lang="en-ID" sz="1100" dirty="0" err="1"/>
              <a:t>menyewakan</a:t>
            </a:r>
            <a:r>
              <a:rPr lang="en-ID" sz="1100" dirty="0"/>
              <a:t> </a:t>
            </a:r>
            <a:r>
              <a:rPr lang="en-ID" sz="1100" dirty="0" err="1"/>
              <a:t>properti</a:t>
            </a:r>
            <a:r>
              <a:rPr lang="en-ID" sz="1100" dirty="0"/>
              <a:t> </a:t>
            </a:r>
            <a:r>
              <a:rPr lang="en-ID" sz="1100" dirty="0" err="1"/>
              <a:t>mereka</a:t>
            </a:r>
            <a:r>
              <a:rPr lang="en-ID" sz="1100" dirty="0"/>
              <a:t> </a:t>
            </a:r>
            <a:r>
              <a:rPr lang="en-ID" sz="1100" dirty="0" err="1"/>
              <a:t>dengan</a:t>
            </a:r>
            <a:r>
              <a:rPr lang="en-ID" sz="1100" dirty="0"/>
              <a:t> orang-orang yang </a:t>
            </a:r>
            <a:r>
              <a:rPr lang="en-ID" sz="1100" dirty="0" err="1"/>
              <a:t>mencari</a:t>
            </a:r>
            <a:r>
              <a:rPr lang="en-ID" sz="1100" dirty="0"/>
              <a:t> </a:t>
            </a:r>
            <a:r>
              <a:rPr lang="en-ID" sz="1100" dirty="0" err="1"/>
              <a:t>akomodasi</a:t>
            </a:r>
            <a:r>
              <a:rPr lang="en-ID" sz="1100" dirty="0"/>
              <a:t>, </a:t>
            </a:r>
            <a:r>
              <a:rPr lang="en-ID" sz="1100" dirty="0" err="1"/>
              <a:t>biasanya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jangka</a:t>
            </a:r>
            <a:r>
              <a:rPr lang="en-ID" sz="1100" dirty="0"/>
              <a:t> </a:t>
            </a:r>
            <a:r>
              <a:rPr lang="en-ID" sz="1100" dirty="0" err="1"/>
              <a:t>waktu</a:t>
            </a:r>
            <a:r>
              <a:rPr lang="en-ID" sz="1100" dirty="0"/>
              <a:t> </a:t>
            </a:r>
            <a:r>
              <a:rPr lang="en-ID" sz="1100" dirty="0" err="1"/>
              <a:t>singkat</a:t>
            </a:r>
            <a:r>
              <a:rPr lang="en-ID" sz="1100" dirty="0"/>
              <a:t>. Airbnb </a:t>
            </a:r>
            <a:r>
              <a:rPr lang="en-ID" sz="1100" dirty="0" err="1"/>
              <a:t>menawarkan</a:t>
            </a:r>
            <a:r>
              <a:rPr lang="en-ID" sz="1100" dirty="0"/>
              <a:t> </a:t>
            </a:r>
            <a:r>
              <a:rPr lang="en-ID" sz="1100" dirty="0" err="1"/>
              <a:t>kepada</a:t>
            </a:r>
            <a:r>
              <a:rPr lang="en-ID" sz="1100" dirty="0"/>
              <a:t> host </a:t>
            </a:r>
            <a:r>
              <a:rPr lang="en-ID" sz="1100" dirty="0" err="1"/>
              <a:t>cara</a:t>
            </a:r>
            <a:r>
              <a:rPr lang="en-ID" sz="1100" dirty="0"/>
              <a:t> yang </a:t>
            </a:r>
            <a:r>
              <a:rPr lang="en-ID" sz="1100" dirty="0" err="1"/>
              <a:t>relatif</a:t>
            </a:r>
            <a:r>
              <a:rPr lang="en-ID" sz="1100" dirty="0"/>
              <a:t> </a:t>
            </a:r>
            <a:r>
              <a:rPr lang="en-ID" sz="1100" dirty="0" err="1"/>
              <a:t>mudah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mendapatkan</a:t>
            </a:r>
            <a:r>
              <a:rPr lang="en-ID" sz="1100" dirty="0"/>
              <a:t> </a:t>
            </a:r>
            <a:r>
              <a:rPr lang="en-ID" sz="1100" dirty="0" err="1"/>
              <a:t>penghasilan</a:t>
            </a:r>
            <a:r>
              <a:rPr lang="en-ID" sz="1100" dirty="0"/>
              <a:t> </a:t>
            </a:r>
            <a:r>
              <a:rPr lang="en-ID" sz="1100" dirty="0" err="1"/>
              <a:t>dari</a:t>
            </a:r>
            <a:r>
              <a:rPr lang="en-ID" sz="1100" dirty="0"/>
              <a:t> </a:t>
            </a:r>
            <a:r>
              <a:rPr lang="en-ID" sz="1100" dirty="0" err="1"/>
              <a:t>properti</a:t>
            </a:r>
            <a:r>
              <a:rPr lang="en-ID" sz="1100" dirty="0"/>
              <a:t> </a:t>
            </a:r>
            <a:r>
              <a:rPr lang="en-ID" sz="1100" dirty="0" err="1"/>
              <a:t>mereka</a:t>
            </a:r>
            <a:r>
              <a:rPr lang="en-ID" sz="1100" dirty="0"/>
              <a:t>. Para </a:t>
            </a:r>
            <a:r>
              <a:rPr lang="en-ID" sz="1100" dirty="0" err="1"/>
              <a:t>tamu</a:t>
            </a:r>
            <a:r>
              <a:rPr lang="en-ID" sz="1100" dirty="0"/>
              <a:t> </a:t>
            </a:r>
            <a:r>
              <a:rPr lang="en-ID" sz="1100" dirty="0" err="1"/>
              <a:t>sering</a:t>
            </a:r>
            <a:r>
              <a:rPr lang="en-ID" sz="1100" dirty="0"/>
              <a:t> kali </a:t>
            </a:r>
            <a:r>
              <a:rPr lang="en-ID" sz="1100" dirty="0" err="1"/>
              <a:t>menemukan</a:t>
            </a:r>
            <a:r>
              <a:rPr lang="en-ID" sz="1100" dirty="0"/>
              <a:t> </a:t>
            </a:r>
            <a:r>
              <a:rPr lang="en-ID" sz="1100" dirty="0" err="1"/>
              <a:t>bahwa</a:t>
            </a:r>
            <a:r>
              <a:rPr lang="en-ID" sz="1100" dirty="0"/>
              <a:t> </a:t>
            </a:r>
            <a:r>
              <a:rPr lang="en-ID" sz="1100" dirty="0" err="1"/>
              <a:t>sewa</a:t>
            </a:r>
            <a:r>
              <a:rPr lang="en-ID" sz="1100" dirty="0"/>
              <a:t> Airbnb </a:t>
            </a:r>
            <a:r>
              <a:rPr lang="en-ID" sz="1100" dirty="0" err="1"/>
              <a:t>lebih</a:t>
            </a:r>
            <a:r>
              <a:rPr lang="en-ID" sz="1100" dirty="0"/>
              <a:t> </a:t>
            </a:r>
            <a:r>
              <a:rPr lang="en-ID" sz="1100" dirty="0" err="1"/>
              <a:t>murah</a:t>
            </a:r>
            <a:r>
              <a:rPr lang="en-ID" sz="1100" dirty="0"/>
              <a:t> dan </a:t>
            </a:r>
            <a:r>
              <a:rPr lang="en-ID" sz="1100" dirty="0" err="1"/>
              <a:t>terasa</a:t>
            </a:r>
            <a:r>
              <a:rPr lang="en-ID" sz="1100" dirty="0"/>
              <a:t> </a:t>
            </a:r>
            <a:r>
              <a:rPr lang="en-ID" sz="1100" dirty="0" err="1"/>
              <a:t>lebih</a:t>
            </a:r>
            <a:r>
              <a:rPr lang="en-ID" sz="1100" dirty="0"/>
              <a:t> </a:t>
            </a:r>
            <a:r>
              <a:rPr lang="en-ID" sz="1100" dirty="0" err="1"/>
              <a:t>seperti</a:t>
            </a:r>
            <a:r>
              <a:rPr lang="en-ID" sz="1100" dirty="0"/>
              <a:t> </a:t>
            </a:r>
            <a:r>
              <a:rPr lang="en-ID" sz="1100" dirty="0" err="1"/>
              <a:t>rumah</a:t>
            </a:r>
            <a:r>
              <a:rPr lang="en-ID" sz="1100" dirty="0"/>
              <a:t> </a:t>
            </a:r>
            <a:r>
              <a:rPr lang="en-ID" sz="1100" dirty="0" err="1"/>
              <a:t>dibandingkan</a:t>
            </a:r>
            <a:r>
              <a:rPr lang="en-ID" sz="1100" dirty="0"/>
              <a:t> hotel.</a:t>
            </a:r>
            <a:endParaRPr lang="en-I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4DD41B-7C29-C26F-19DD-6221BE3385EE}"/>
              </a:ext>
            </a:extLst>
          </p:cNvPr>
          <p:cNvSpPr/>
          <p:nvPr/>
        </p:nvSpPr>
        <p:spPr>
          <a:xfrm>
            <a:off x="990600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0ECE67-0DDC-358B-5304-8682AD5BF1B0}"/>
              </a:ext>
            </a:extLst>
          </p:cNvPr>
          <p:cNvSpPr/>
          <p:nvPr/>
        </p:nvSpPr>
        <p:spPr>
          <a:xfrm>
            <a:off x="3619043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9DC029E-3481-83A0-D50D-9F8FB2997E54}"/>
              </a:ext>
            </a:extLst>
          </p:cNvPr>
          <p:cNvSpPr/>
          <p:nvPr/>
        </p:nvSpPr>
        <p:spPr>
          <a:xfrm>
            <a:off x="6247486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97F68-A577-4E6C-CF9A-8F506DB97675}"/>
              </a:ext>
            </a:extLst>
          </p:cNvPr>
          <p:cNvSpPr/>
          <p:nvPr/>
        </p:nvSpPr>
        <p:spPr>
          <a:xfrm>
            <a:off x="8875928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Placeholder 21" descr="A living room with a white couch and a glass coffee table&#10;&#10;Description automatically generated">
            <a:extLst>
              <a:ext uri="{FF2B5EF4-FFF2-40B4-BE49-F238E27FC236}">
                <a16:creationId xmlns:a16="http://schemas.microsoft.com/office/drawing/2014/main" id="{AE5C7C9C-716B-F454-B97B-B2F1D376AA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5" r="15875"/>
          <a:stretch>
            <a:fillRect/>
          </a:stretch>
        </p:blipFill>
        <p:spPr/>
      </p:pic>
      <p:pic>
        <p:nvPicPr>
          <p:cNvPr id="24" name="Picture Placeholder 23" descr="A living room with a fireplace and couches&#10;&#10;Description automatically generated">
            <a:extLst>
              <a:ext uri="{FF2B5EF4-FFF2-40B4-BE49-F238E27FC236}">
                <a16:creationId xmlns:a16="http://schemas.microsoft.com/office/drawing/2014/main" id="{5C672CEA-6875-CBA7-364B-8E6F48BB95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5" r="15875"/>
          <a:stretch>
            <a:fillRect/>
          </a:stretch>
        </p:blipFill>
        <p:spPr/>
      </p:pic>
      <p:pic>
        <p:nvPicPr>
          <p:cNvPr id="26" name="Picture Placeholder 25" descr="A bedroom with a bed and a tree and lights&#10;&#10;Description automatically generated">
            <a:extLst>
              <a:ext uri="{FF2B5EF4-FFF2-40B4-BE49-F238E27FC236}">
                <a16:creationId xmlns:a16="http://schemas.microsoft.com/office/drawing/2014/main" id="{B0168675-FCFD-CB8E-85C3-9A73567BE8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2" r="15832"/>
          <a:stretch>
            <a:fillRect/>
          </a:stretch>
        </p:blipFill>
        <p:spPr/>
      </p:pic>
      <p:pic>
        <p:nvPicPr>
          <p:cNvPr id="28" name="Picture Placeholder 27" descr="A bedroom with a round window&#10;&#10;Description automatically generated">
            <a:extLst>
              <a:ext uri="{FF2B5EF4-FFF2-40B4-BE49-F238E27FC236}">
                <a16:creationId xmlns:a16="http://schemas.microsoft.com/office/drawing/2014/main" id="{1379F86E-5EFC-6396-20B5-C057FE965E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r="21260"/>
          <a:stretch>
            <a:fillRect/>
          </a:stretch>
        </p:blipFill>
        <p:spPr/>
      </p:pic>
      <p:sp>
        <p:nvSpPr>
          <p:cNvPr id="5" name="Graphic 3" descr="Heart with solid fill">
            <a:extLst>
              <a:ext uri="{FF2B5EF4-FFF2-40B4-BE49-F238E27FC236}">
                <a16:creationId xmlns:a16="http://schemas.microsoft.com/office/drawing/2014/main" id="{B26D0991-DADF-F60D-0354-8FEAD177D1EB}"/>
              </a:ext>
            </a:extLst>
          </p:cNvPr>
          <p:cNvSpPr/>
          <p:nvPr/>
        </p:nvSpPr>
        <p:spPr>
          <a:xfrm>
            <a:off x="2842014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Graphic 3" descr="Heart with solid fill">
            <a:extLst>
              <a:ext uri="{FF2B5EF4-FFF2-40B4-BE49-F238E27FC236}">
                <a16:creationId xmlns:a16="http://schemas.microsoft.com/office/drawing/2014/main" id="{5DF6F867-6834-9B59-492C-9B81221BBCB8}"/>
              </a:ext>
            </a:extLst>
          </p:cNvPr>
          <p:cNvSpPr/>
          <p:nvPr/>
        </p:nvSpPr>
        <p:spPr>
          <a:xfrm>
            <a:off x="5470457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Graphic 3" descr="Heart with solid fill">
            <a:extLst>
              <a:ext uri="{FF2B5EF4-FFF2-40B4-BE49-F238E27FC236}">
                <a16:creationId xmlns:a16="http://schemas.microsoft.com/office/drawing/2014/main" id="{4DC6C743-48C3-7569-D3A4-F3407237B9B1}"/>
              </a:ext>
            </a:extLst>
          </p:cNvPr>
          <p:cNvSpPr/>
          <p:nvPr/>
        </p:nvSpPr>
        <p:spPr>
          <a:xfrm>
            <a:off x="8098900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Graphic 3" descr="Heart with solid fill">
            <a:extLst>
              <a:ext uri="{FF2B5EF4-FFF2-40B4-BE49-F238E27FC236}">
                <a16:creationId xmlns:a16="http://schemas.microsoft.com/office/drawing/2014/main" id="{51CEA66F-6DE0-43E5-E232-C2683EF62B4C}"/>
              </a:ext>
            </a:extLst>
          </p:cNvPr>
          <p:cNvSpPr/>
          <p:nvPr/>
        </p:nvSpPr>
        <p:spPr>
          <a:xfrm>
            <a:off x="10727342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E7CE6-6E21-C2F0-61AC-B3C35D033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377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8AB94-B985-1029-2142-2004CC054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8C0443-57C2-4522-6AB9-C36F02E7DBA3}"/>
              </a:ext>
            </a:extLst>
          </p:cNvPr>
          <p:cNvSpPr/>
          <p:nvPr/>
        </p:nvSpPr>
        <p:spPr>
          <a:xfrm>
            <a:off x="872706" y="1886415"/>
            <a:ext cx="10446588" cy="3085170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23A9DB-BAC5-ED33-FCA3-E4CC99591D48}"/>
              </a:ext>
            </a:extLst>
          </p:cNvPr>
          <p:cNvGrpSpPr/>
          <p:nvPr/>
        </p:nvGrpSpPr>
        <p:grpSpPr>
          <a:xfrm>
            <a:off x="1419586" y="1987231"/>
            <a:ext cx="9352828" cy="2605684"/>
            <a:chOff x="1609724" y="2225104"/>
            <a:chExt cx="2167161" cy="250547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E96506-CC29-7C7B-A965-CC95BB1A0D0F}"/>
                </a:ext>
              </a:extLst>
            </p:cNvPr>
            <p:cNvSpPr txBox="1"/>
            <p:nvPr/>
          </p:nvSpPr>
          <p:spPr>
            <a:xfrm>
              <a:off x="1614708" y="2225104"/>
              <a:ext cx="2157192" cy="300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en-IN" sz="1400" b="1" dirty="0">
                  <a:latin typeface="+mn-lt"/>
                </a:rPr>
                <a:t>Insight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94C5DB4-58AA-AECB-1CB9-0625A00A5DF9}"/>
                </a:ext>
              </a:extLst>
            </p:cNvPr>
            <p:cNvSpPr txBox="1"/>
            <p:nvPr/>
          </p:nvSpPr>
          <p:spPr>
            <a:xfrm>
              <a:off x="1609724" y="2559365"/>
              <a:ext cx="2167161" cy="2171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ID" sz="1100" b="1" dirty="0"/>
                <a:t>Analisa </a:t>
              </a:r>
              <a:r>
                <a:rPr lang="en-ID" sz="1100" b="1" dirty="0" err="1"/>
                <a:t>Distribusi</a:t>
              </a:r>
              <a:r>
                <a:rPr lang="en-ID" sz="1100" b="1" dirty="0"/>
                <a:t> </a:t>
              </a:r>
              <a:r>
                <a:rPr lang="en-ID" sz="1100" b="1" dirty="0" err="1"/>
                <a:t>Tipe</a:t>
              </a:r>
              <a:r>
                <a:rPr lang="en-ID" sz="1100" b="1" dirty="0"/>
                <a:t> Kamar</a:t>
              </a:r>
              <a:endParaRPr lang="en-ID" sz="1100" dirty="0"/>
            </a:p>
            <a:p>
              <a:r>
                <a:rPr lang="en-ID" sz="1100" b="1" dirty="0" err="1"/>
                <a:t>Dominasi</a:t>
              </a:r>
              <a:r>
                <a:rPr lang="en-ID" sz="1100" b="1" dirty="0"/>
                <a:t> Privat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i="1" dirty="0"/>
                <a:t>Entire home/apt</a:t>
              </a:r>
              <a:r>
                <a:rPr lang="en-ID" sz="1100" dirty="0"/>
                <a:t> </a:t>
              </a:r>
              <a:r>
                <a:rPr lang="en-ID" sz="1100" dirty="0" err="1"/>
                <a:t>terbanyak</a:t>
              </a:r>
              <a:r>
                <a:rPr lang="en-ID" sz="1100" dirty="0"/>
                <a:t>, </a:t>
              </a:r>
              <a:r>
                <a:rPr lang="en-ID" sz="1100" dirty="0" err="1"/>
                <a:t>diikuti</a:t>
              </a:r>
              <a:r>
                <a:rPr lang="en-ID" sz="1100" dirty="0"/>
                <a:t> </a:t>
              </a:r>
              <a:r>
                <a:rPr lang="en-ID" sz="1100" i="1" dirty="0"/>
                <a:t>Private room</a:t>
              </a:r>
              <a:r>
                <a:rPr lang="en-ID" sz="1100" dirty="0"/>
                <a:t>.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dirty="0" err="1"/>
                <a:t>Menunjukkan</a:t>
              </a:r>
              <a:r>
                <a:rPr lang="en-ID" sz="1100" dirty="0"/>
                <a:t> </a:t>
              </a:r>
              <a:r>
                <a:rPr lang="en-ID" sz="1100" dirty="0" err="1"/>
                <a:t>wisatawan</a:t>
              </a:r>
              <a:r>
                <a:rPr lang="en-ID" sz="1100" dirty="0"/>
                <a:t> </a:t>
              </a:r>
              <a:r>
                <a:rPr lang="en-ID" sz="1100" dirty="0" err="1"/>
                <a:t>lebih</a:t>
              </a:r>
              <a:r>
                <a:rPr lang="en-ID" sz="1100" dirty="0"/>
                <a:t> </a:t>
              </a:r>
              <a:r>
                <a:rPr lang="en-ID" sz="1100" dirty="0" err="1"/>
                <a:t>memilih</a:t>
              </a:r>
              <a:r>
                <a:rPr lang="en-ID" sz="1100" dirty="0"/>
                <a:t> </a:t>
              </a:r>
              <a:r>
                <a:rPr lang="en-ID" sz="1100" dirty="0" err="1"/>
                <a:t>akomodasi</a:t>
              </a:r>
              <a:r>
                <a:rPr lang="en-ID" sz="1100" dirty="0"/>
                <a:t> </a:t>
              </a:r>
              <a:r>
                <a:rPr lang="en-ID" sz="1100" dirty="0" err="1"/>
                <a:t>privat</a:t>
              </a:r>
              <a:r>
                <a:rPr lang="en-ID" sz="1100" dirty="0"/>
                <a:t>.</a:t>
              </a:r>
            </a:p>
            <a:p>
              <a:r>
                <a:rPr lang="en-ID" sz="1100" b="1" dirty="0"/>
                <a:t>Hotel &amp; Shared Room Minim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i="1" dirty="0"/>
                <a:t>Hotel room</a:t>
              </a:r>
              <a:r>
                <a:rPr lang="en-ID" sz="1100" dirty="0"/>
                <a:t> </a:t>
              </a:r>
              <a:r>
                <a:rPr lang="en-ID" sz="1100" dirty="0" err="1"/>
                <a:t>masih</a:t>
              </a:r>
              <a:r>
                <a:rPr lang="en-ID" sz="1100" dirty="0"/>
                <a:t> </a:t>
              </a:r>
              <a:r>
                <a:rPr lang="en-ID" sz="1100" dirty="0" err="1"/>
                <a:t>terbatas</a:t>
              </a:r>
              <a:r>
                <a:rPr lang="en-ID" sz="1100" dirty="0"/>
                <a:t> di Airbnb Bangkok.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i="1" dirty="0"/>
                <a:t>Shared room</a:t>
              </a:r>
              <a:r>
                <a:rPr lang="en-ID" sz="1100" dirty="0"/>
                <a:t> paling </a:t>
              </a:r>
              <a:r>
                <a:rPr lang="en-ID" sz="1100" dirty="0" err="1"/>
                <a:t>sedikit</a:t>
              </a:r>
              <a:r>
                <a:rPr lang="en-ID" sz="1100" dirty="0"/>
                <a:t> → </a:t>
              </a:r>
              <a:r>
                <a:rPr lang="en-ID" sz="1100" dirty="0" err="1"/>
                <a:t>konsep</a:t>
              </a:r>
              <a:r>
                <a:rPr lang="en-ID" sz="1100" dirty="0"/>
                <a:t> </a:t>
              </a:r>
              <a:r>
                <a:rPr lang="en-ID" sz="1100" dirty="0" err="1"/>
                <a:t>kurang</a:t>
              </a:r>
              <a:r>
                <a:rPr lang="en-ID" sz="1100" dirty="0"/>
                <a:t> </a:t>
              </a:r>
              <a:r>
                <a:rPr lang="en-ID" sz="1100" dirty="0" err="1"/>
                <a:t>diminati</a:t>
              </a:r>
              <a:r>
                <a:rPr lang="en-ID" sz="1100" dirty="0"/>
                <a:t>.</a:t>
              </a:r>
            </a:p>
            <a:p>
              <a:r>
                <a:rPr lang="en-ID" sz="1100" b="1" dirty="0"/>
                <a:t>Kesimpulan</a:t>
              </a:r>
              <a:br>
                <a:rPr lang="en-ID" sz="1100" dirty="0"/>
              </a:br>
              <a:r>
                <a:rPr lang="en-ID" sz="1100" dirty="0"/>
                <a:t>Pasar Airbnb Bangkok </a:t>
              </a:r>
              <a:r>
                <a:rPr lang="en-ID" sz="1100" b="1" dirty="0"/>
                <a:t>sangat </a:t>
              </a:r>
              <a:r>
                <a:rPr lang="en-ID" sz="1100" b="1" dirty="0" err="1"/>
                <a:t>condong</a:t>
              </a:r>
              <a:r>
                <a:rPr lang="en-ID" sz="1100" b="1" dirty="0"/>
                <a:t> </a:t>
              </a:r>
              <a:r>
                <a:rPr lang="en-ID" sz="1100" b="1" dirty="0" err="1"/>
                <a:t>ke</a:t>
              </a:r>
              <a:r>
                <a:rPr lang="en-ID" sz="1100" b="1" dirty="0"/>
                <a:t> </a:t>
              </a:r>
              <a:r>
                <a:rPr lang="en-ID" sz="1100" b="1" dirty="0" err="1"/>
                <a:t>akomodasi</a:t>
              </a:r>
              <a:r>
                <a:rPr lang="en-ID" sz="1100" b="1" dirty="0"/>
                <a:t> </a:t>
              </a:r>
              <a:r>
                <a:rPr lang="en-ID" sz="1100" b="1" dirty="0" err="1"/>
                <a:t>privat</a:t>
              </a:r>
              <a:r>
                <a:rPr lang="en-ID" sz="1100" dirty="0"/>
                <a:t>. Strategi </a:t>
              </a:r>
              <a:r>
                <a:rPr lang="en-ID" sz="1100" dirty="0" err="1"/>
                <a:t>sebaiknya</a:t>
              </a:r>
              <a:r>
                <a:rPr lang="en-ID" sz="1100" dirty="0"/>
                <a:t> </a:t>
              </a:r>
              <a:r>
                <a:rPr lang="en-ID" sz="1100" dirty="0" err="1"/>
                <a:t>fokus</a:t>
              </a:r>
              <a:r>
                <a:rPr lang="en-ID" sz="1100" dirty="0"/>
                <a:t> </a:t>
              </a:r>
              <a:r>
                <a:rPr lang="en-ID" sz="1100" dirty="0" err="1"/>
                <a:t>memperkuat</a:t>
              </a:r>
              <a:r>
                <a:rPr lang="en-ID" sz="1100" dirty="0"/>
                <a:t> </a:t>
              </a:r>
              <a:r>
                <a:rPr lang="en-ID" sz="1100" dirty="0" err="1"/>
                <a:t>segmen</a:t>
              </a:r>
              <a:r>
                <a:rPr lang="en-ID" sz="1100" dirty="0"/>
                <a:t> </a:t>
              </a:r>
              <a:r>
                <a:rPr lang="en-ID" sz="1100" dirty="0" err="1"/>
                <a:t>ini</a:t>
              </a:r>
              <a:r>
                <a:rPr lang="en-ID" sz="1100" dirty="0"/>
                <a:t>, </a:t>
              </a:r>
              <a:r>
                <a:rPr lang="en-ID" sz="1100" dirty="0" err="1"/>
                <a:t>sambil</a:t>
              </a:r>
              <a:r>
                <a:rPr lang="en-ID" sz="1100" dirty="0"/>
                <a:t> </a:t>
              </a:r>
              <a:r>
                <a:rPr lang="en-ID" sz="1100" dirty="0" err="1"/>
                <a:t>mengkaji</a:t>
              </a:r>
              <a:r>
                <a:rPr lang="en-ID" sz="1100" dirty="0"/>
                <a:t> </a:t>
              </a:r>
              <a:r>
                <a:rPr lang="en-ID" sz="1100" dirty="0" err="1"/>
                <a:t>peluang</a:t>
              </a:r>
              <a:r>
                <a:rPr lang="en-ID" sz="1100" dirty="0"/>
                <a:t> niche </a:t>
              </a:r>
              <a:r>
                <a:rPr lang="en-ID" sz="1100" dirty="0" err="1"/>
                <a:t>untuk</a:t>
              </a:r>
              <a:r>
                <a:rPr lang="en-ID" sz="1100" dirty="0"/>
                <a:t> </a:t>
              </a:r>
              <a:r>
                <a:rPr lang="en-ID" sz="1100" i="1" dirty="0"/>
                <a:t>Hotel room</a:t>
              </a:r>
              <a:r>
                <a:rPr lang="en-ID" sz="1100" dirty="0"/>
                <a:t> &amp; </a:t>
              </a:r>
              <a:r>
                <a:rPr lang="en-ID" sz="1100" i="1" dirty="0"/>
                <a:t>Shared room</a:t>
              </a:r>
              <a:r>
                <a:rPr lang="en-ID" sz="1100" dirty="0"/>
                <a:t>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2747F7-6921-C4F7-DABC-E7BFA65B1930}"/>
              </a:ext>
            </a:extLst>
          </p:cNvPr>
          <p:cNvGrpSpPr/>
          <p:nvPr/>
        </p:nvGrpSpPr>
        <p:grpSpPr>
          <a:xfrm>
            <a:off x="2479884" y="266127"/>
            <a:ext cx="7805019" cy="886066"/>
            <a:chOff x="1572015" y="1408647"/>
            <a:chExt cx="6824494" cy="88606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313DBB7-2BC1-0AEB-0822-0AE952B9C576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5C67BB-561A-0880-5F40-A4D822C59312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sv-SE" sz="1800" b="1" spc="0" dirty="0">
                  <a:solidFill>
                    <a:srgbClr val="FF5A5F"/>
                  </a:solidFill>
                  <a:latin typeface="+mj-lt"/>
                </a:rPr>
                <a:t>Distribusi Jumlah Listing Berdasarkan Tipe Kamar</a:t>
              </a:r>
              <a:endParaRPr lang="en-IN" sz="18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0BCCD1-7C0B-3AC6-187A-DCF3030E179A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0172A55-1015-7A5F-852C-4510D726996D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45975D1F-D1A1-7136-C875-365F0EB00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5B86C-73D2-CAAF-CC95-884673439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40031"/>
      </p:ext>
    </p:extLst>
  </p:cSld>
  <p:clrMapOvr>
    <a:masterClrMapping/>
  </p:clrMapOvr>
  <p:transition spd="slow">
    <p:comb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E73D7-F188-6B5C-7139-2A234314A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AAB96FE-F3F6-52A8-B182-1BE737174B76}"/>
              </a:ext>
            </a:extLst>
          </p:cNvPr>
          <p:cNvSpPr/>
          <p:nvPr/>
        </p:nvSpPr>
        <p:spPr>
          <a:xfrm>
            <a:off x="2301846" y="1484195"/>
            <a:ext cx="7225751" cy="4312595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96E770A-FEEC-0959-1B74-D249FAD0EB0B}"/>
              </a:ext>
            </a:extLst>
          </p:cNvPr>
          <p:cNvGrpSpPr/>
          <p:nvPr/>
        </p:nvGrpSpPr>
        <p:grpSpPr>
          <a:xfrm>
            <a:off x="2199313" y="215793"/>
            <a:ext cx="7793373" cy="886066"/>
            <a:chOff x="1572015" y="1408647"/>
            <a:chExt cx="6824494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E0F2FE8-2CD5-1CD4-C635-8601388AD1D5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818D32-E37F-D60B-022B-18D468F137FE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sv-SE" sz="1400" b="1" spc="0" dirty="0">
                  <a:solidFill>
                    <a:srgbClr val="FF5A5F"/>
                  </a:solidFill>
                  <a:latin typeface="+mj-lt"/>
                </a:rPr>
                <a:t>Distribusi Ketersediaan Listing Sepanjang Tahun (availability_365)</a:t>
              </a:r>
              <a:endParaRPr lang="en-IN" sz="14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3E0589-F46C-0192-7A74-24842E2A95E6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0C2AFF2-B71D-7A0E-9DBA-490B30AC2F65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79CF49CE-08B6-2177-99E3-C31A25091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C2F256-04C0-E238-2EC3-357316997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512" y="1815708"/>
            <a:ext cx="5823926" cy="3649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48082-28C8-3C76-23DB-A01B563FD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34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39743-DF1E-C3DE-5CBA-503B8149B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D3FE9FF-097E-8F48-1FE3-8F614F67766C}"/>
              </a:ext>
            </a:extLst>
          </p:cNvPr>
          <p:cNvSpPr/>
          <p:nvPr/>
        </p:nvSpPr>
        <p:spPr>
          <a:xfrm>
            <a:off x="805594" y="2154389"/>
            <a:ext cx="10446588" cy="2308080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D1DD26-FC4B-A6EE-5291-53EC90572191}"/>
              </a:ext>
            </a:extLst>
          </p:cNvPr>
          <p:cNvGrpSpPr/>
          <p:nvPr/>
        </p:nvGrpSpPr>
        <p:grpSpPr>
          <a:xfrm>
            <a:off x="1352474" y="2255204"/>
            <a:ext cx="9352828" cy="1731535"/>
            <a:chOff x="1609724" y="2225104"/>
            <a:chExt cx="2167161" cy="16649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D58BA0-D658-A01D-A8D8-37E35478614F}"/>
                </a:ext>
              </a:extLst>
            </p:cNvPr>
            <p:cNvSpPr txBox="1"/>
            <p:nvPr/>
          </p:nvSpPr>
          <p:spPr>
            <a:xfrm>
              <a:off x="1614708" y="2225104"/>
              <a:ext cx="2157192" cy="300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en-IN" sz="1400" b="1" dirty="0">
                  <a:latin typeface="+mn-lt"/>
                </a:rPr>
                <a:t>Insight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3B2D71-BF17-4AFD-FF15-5CE0BDC8F163}"/>
                </a:ext>
              </a:extLst>
            </p:cNvPr>
            <p:cNvSpPr txBox="1"/>
            <p:nvPr/>
          </p:nvSpPr>
          <p:spPr>
            <a:xfrm>
              <a:off x="1609724" y="2559365"/>
              <a:ext cx="2167161" cy="13306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ID" sz="1100" b="1" dirty="0"/>
                <a:t>Analisa </a:t>
              </a:r>
              <a:r>
                <a:rPr lang="en-ID" sz="1100" b="1" dirty="0" err="1"/>
                <a:t>Ketersediaan</a:t>
              </a:r>
              <a:r>
                <a:rPr lang="en-ID" sz="1100" b="1" dirty="0"/>
                <a:t> Listing (availability_365)</a:t>
              </a:r>
              <a:endParaRPr lang="en-ID" sz="1100" dirty="0"/>
            </a:p>
            <a:p>
              <a:r>
                <a:rPr lang="en-ID" sz="1100" b="1" dirty="0" err="1"/>
                <a:t>Puncak</a:t>
              </a:r>
              <a:r>
                <a:rPr lang="en-ID" sz="1100" b="1" dirty="0"/>
                <a:t> 365 </a:t>
              </a:r>
              <a:r>
                <a:rPr lang="en-ID" sz="1100" b="1" dirty="0" err="1"/>
                <a:t>hari</a:t>
              </a:r>
              <a:r>
                <a:rPr lang="en-ID" sz="1100" dirty="0"/>
                <a:t> → </a:t>
              </a:r>
              <a:r>
                <a:rPr lang="en-ID" sz="1100" dirty="0" err="1"/>
                <a:t>mayoritas</a:t>
              </a:r>
              <a:r>
                <a:rPr lang="en-ID" sz="1100" dirty="0"/>
                <a:t> listing </a:t>
              </a:r>
              <a:r>
                <a:rPr lang="en-ID" sz="1100" dirty="0" err="1"/>
                <a:t>tersedia</a:t>
              </a:r>
              <a:r>
                <a:rPr lang="en-ID" sz="1100" dirty="0"/>
                <a:t> </a:t>
              </a:r>
              <a:r>
                <a:rPr lang="en-ID" sz="1100" dirty="0" err="1"/>
                <a:t>sepanjang</a:t>
              </a:r>
              <a:r>
                <a:rPr lang="en-ID" sz="1100" dirty="0"/>
                <a:t> </a:t>
              </a:r>
              <a:r>
                <a:rPr lang="en-ID" sz="1100" dirty="0" err="1"/>
                <a:t>tahun</a:t>
              </a:r>
              <a:r>
                <a:rPr lang="en-ID" sz="1100" dirty="0"/>
                <a:t> (</a:t>
              </a:r>
              <a:r>
                <a:rPr lang="en-ID" sz="1100" dirty="0" err="1"/>
                <a:t>cenderung</a:t>
              </a:r>
              <a:r>
                <a:rPr lang="en-ID" sz="1100" dirty="0"/>
                <a:t> </a:t>
              </a:r>
              <a:r>
                <a:rPr lang="en-ID" sz="1100" dirty="0" err="1"/>
                <a:t>dikelola</a:t>
              </a:r>
              <a:r>
                <a:rPr lang="en-ID" sz="1100" dirty="0"/>
                <a:t> </a:t>
              </a:r>
              <a:r>
                <a:rPr lang="en-ID" sz="1100" dirty="0" err="1"/>
                <a:t>profesional</a:t>
              </a:r>
              <a:r>
                <a:rPr lang="en-ID" sz="1100" dirty="0"/>
                <a:t>/</a:t>
              </a:r>
              <a:r>
                <a:rPr lang="en-ID" sz="1100" dirty="0" err="1"/>
                <a:t>untuk</a:t>
              </a:r>
              <a:r>
                <a:rPr lang="en-ID" sz="1100" dirty="0"/>
                <a:t> </a:t>
              </a:r>
              <a:r>
                <a:rPr lang="en-ID" sz="1100" dirty="0" err="1"/>
                <a:t>sewa</a:t>
              </a:r>
              <a:r>
                <a:rPr lang="en-ID" sz="1100" dirty="0"/>
                <a:t> </a:t>
              </a:r>
              <a:r>
                <a:rPr lang="en-ID" sz="1100" dirty="0" err="1"/>
                <a:t>penuh</a:t>
              </a:r>
              <a:r>
                <a:rPr lang="en-ID" sz="1100" dirty="0"/>
                <a:t>).</a:t>
              </a:r>
            </a:p>
            <a:p>
              <a:r>
                <a:rPr lang="en-ID" sz="1100" b="1" dirty="0" err="1"/>
                <a:t>Puncak</a:t>
              </a:r>
              <a:r>
                <a:rPr lang="en-ID" sz="1100" b="1" dirty="0"/>
                <a:t> 0 </a:t>
              </a:r>
              <a:r>
                <a:rPr lang="en-ID" sz="1100" b="1" dirty="0" err="1"/>
                <a:t>hari</a:t>
              </a:r>
              <a:r>
                <a:rPr lang="en-ID" sz="1100" dirty="0"/>
                <a:t> → </a:t>
              </a:r>
              <a:r>
                <a:rPr lang="en-ID" sz="1100" dirty="0" err="1"/>
                <a:t>sebagian</a:t>
              </a:r>
              <a:r>
                <a:rPr lang="en-ID" sz="1100" dirty="0"/>
                <a:t> listing </a:t>
              </a:r>
              <a:r>
                <a:rPr lang="en-ID" sz="1100" dirty="0" err="1"/>
                <a:t>tidak</a:t>
              </a:r>
              <a:r>
                <a:rPr lang="en-ID" sz="1100" dirty="0"/>
                <a:t> </a:t>
              </a:r>
              <a:r>
                <a:rPr lang="en-ID" sz="1100" dirty="0" err="1"/>
                <a:t>aktif</a:t>
              </a:r>
              <a:r>
                <a:rPr lang="en-ID" sz="1100" dirty="0"/>
                <a:t>/</a:t>
              </a:r>
              <a:r>
                <a:rPr lang="en-ID" sz="1100" dirty="0" err="1"/>
                <a:t>tidak</a:t>
              </a:r>
              <a:r>
                <a:rPr lang="en-ID" sz="1100" dirty="0"/>
                <a:t> </a:t>
              </a:r>
              <a:r>
                <a:rPr lang="en-ID" sz="1100" dirty="0" err="1"/>
                <a:t>tersedia</a:t>
              </a:r>
              <a:r>
                <a:rPr lang="en-ID" sz="1100" dirty="0"/>
                <a:t> (</a:t>
              </a:r>
              <a:r>
                <a:rPr lang="en-ID" sz="1100" dirty="0" err="1"/>
                <a:t>alasan</a:t>
              </a:r>
              <a:r>
                <a:rPr lang="en-ID" sz="1100" dirty="0"/>
                <a:t>: </a:t>
              </a:r>
              <a:r>
                <a:rPr lang="en-ID" sz="1100" dirty="0" err="1"/>
                <a:t>ditempati</a:t>
              </a:r>
              <a:r>
                <a:rPr lang="en-ID" sz="1100" dirty="0"/>
                <a:t>, </a:t>
              </a:r>
              <a:r>
                <a:rPr lang="en-ID" sz="1100" dirty="0" err="1"/>
                <a:t>renovasi</a:t>
              </a:r>
              <a:r>
                <a:rPr lang="en-ID" sz="1100" dirty="0"/>
                <a:t>, host </a:t>
              </a:r>
              <a:r>
                <a:rPr lang="en-ID" sz="1100" dirty="0" err="1"/>
                <a:t>nonaktif</a:t>
              </a:r>
              <a:r>
                <a:rPr lang="en-ID" sz="1100" dirty="0"/>
                <a:t>).</a:t>
              </a:r>
            </a:p>
            <a:p>
              <a:r>
                <a:rPr lang="en-ID" sz="1100" b="1" dirty="0" err="1"/>
                <a:t>Distribusi</a:t>
              </a:r>
              <a:r>
                <a:rPr lang="en-ID" sz="1100" b="1" dirty="0"/>
                <a:t> </a:t>
              </a:r>
              <a:r>
                <a:rPr lang="en-ID" sz="1100" b="1" dirty="0" err="1"/>
                <a:t>tidak</a:t>
              </a:r>
              <a:r>
                <a:rPr lang="en-ID" sz="1100" b="1" dirty="0"/>
                <a:t> </a:t>
              </a:r>
              <a:r>
                <a:rPr lang="en-ID" sz="1100" b="1" dirty="0" err="1"/>
                <a:t>merata</a:t>
              </a:r>
              <a:r>
                <a:rPr lang="en-ID" sz="1100" dirty="0"/>
                <a:t> → </a:t>
              </a:r>
              <a:r>
                <a:rPr lang="en-ID" sz="1100" dirty="0" err="1"/>
                <a:t>ada</a:t>
              </a:r>
              <a:r>
                <a:rPr lang="en-ID" sz="1100" dirty="0"/>
                <a:t> </a:t>
              </a:r>
              <a:r>
                <a:rPr lang="en-ID" sz="1100" dirty="0" err="1"/>
                <a:t>sebagian</a:t>
              </a:r>
              <a:r>
                <a:rPr lang="en-ID" sz="1100" dirty="0"/>
                <a:t> listing </a:t>
              </a:r>
              <a:r>
                <a:rPr lang="en-ID" sz="1100" dirty="0" err="1"/>
                <a:t>dengan</a:t>
              </a:r>
              <a:r>
                <a:rPr lang="en-ID" sz="1100" dirty="0"/>
                <a:t> </a:t>
              </a:r>
              <a:r>
                <a:rPr lang="en-ID" sz="1100" dirty="0" err="1"/>
                <a:t>ketersediaan</a:t>
              </a:r>
              <a:r>
                <a:rPr lang="en-ID" sz="1100" dirty="0"/>
                <a:t> </a:t>
              </a:r>
              <a:r>
                <a:rPr lang="en-ID" sz="1100" dirty="0" err="1"/>
                <a:t>parsial</a:t>
              </a:r>
              <a:r>
                <a:rPr lang="en-ID" sz="1100" dirty="0"/>
                <a:t>, </a:t>
              </a:r>
              <a:r>
                <a:rPr lang="en-ID" sz="1100" dirty="0" err="1"/>
                <a:t>menunjukkan</a:t>
              </a:r>
              <a:r>
                <a:rPr lang="en-ID" sz="1100" dirty="0"/>
                <a:t> </a:t>
              </a:r>
              <a:r>
                <a:rPr lang="en-ID" sz="1100" dirty="0" err="1"/>
                <a:t>variasi</a:t>
              </a:r>
              <a:r>
                <a:rPr lang="en-ID" sz="1100" dirty="0"/>
                <a:t> strategi </a:t>
              </a:r>
              <a:r>
                <a:rPr lang="en-ID" sz="1100" dirty="0" err="1"/>
                <a:t>sewa</a:t>
              </a:r>
              <a:r>
                <a:rPr lang="en-ID" sz="1100" dirty="0"/>
                <a:t> host.</a:t>
              </a:r>
            </a:p>
            <a:p>
              <a:r>
                <a:rPr lang="en-ID" sz="1100" b="1" dirty="0"/>
                <a:t>Kesimpulan</a:t>
              </a:r>
              <a:br>
                <a:rPr lang="en-ID" sz="1100" dirty="0"/>
              </a:br>
              <a:r>
                <a:rPr lang="en-ID" sz="1100" dirty="0"/>
                <a:t>Pasar Airbnb Bangkok </a:t>
              </a:r>
              <a:r>
                <a:rPr lang="en-ID" sz="1100" dirty="0" err="1"/>
                <a:t>didominasi</a:t>
              </a:r>
              <a:r>
                <a:rPr lang="en-ID" sz="1100" dirty="0"/>
                <a:t> listing </a:t>
              </a:r>
              <a:r>
                <a:rPr lang="en-ID" sz="1100" b="1" dirty="0"/>
                <a:t>full-time </a:t>
              </a:r>
              <a:r>
                <a:rPr lang="en-ID" sz="1100" b="1" dirty="0" err="1"/>
                <a:t>aktif</a:t>
              </a:r>
              <a:r>
                <a:rPr lang="en-ID" sz="1100" dirty="0"/>
                <a:t> (365 </a:t>
              </a:r>
              <a:r>
                <a:rPr lang="en-ID" sz="1100" dirty="0" err="1"/>
                <a:t>hari</a:t>
              </a:r>
              <a:r>
                <a:rPr lang="en-ID" sz="1100" dirty="0"/>
                <a:t>), </a:t>
              </a:r>
              <a:r>
                <a:rPr lang="en-ID" sz="1100" dirty="0" err="1"/>
                <a:t>namun</a:t>
              </a:r>
              <a:r>
                <a:rPr lang="en-ID" sz="1100" dirty="0"/>
                <a:t> </a:t>
              </a:r>
              <a:r>
                <a:rPr lang="en-ID" sz="1100" dirty="0" err="1"/>
                <a:t>tetap</a:t>
              </a:r>
              <a:r>
                <a:rPr lang="en-ID" sz="1100" dirty="0"/>
                <a:t> </a:t>
              </a:r>
              <a:r>
                <a:rPr lang="en-ID" sz="1100" dirty="0" err="1"/>
                <a:t>ada</a:t>
              </a:r>
              <a:r>
                <a:rPr lang="en-ID" sz="1100" dirty="0"/>
                <a:t> </a:t>
              </a:r>
              <a:r>
                <a:rPr lang="en-ID" sz="1100" dirty="0" err="1"/>
                <a:t>segmen</a:t>
              </a:r>
              <a:r>
                <a:rPr lang="en-ID" sz="1100" dirty="0"/>
                <a:t> listing </a:t>
              </a:r>
              <a:r>
                <a:rPr lang="en-ID" sz="1100" dirty="0" err="1"/>
                <a:t>tidak</a:t>
              </a:r>
              <a:r>
                <a:rPr lang="en-ID" sz="1100" dirty="0"/>
                <a:t> </a:t>
              </a:r>
              <a:r>
                <a:rPr lang="en-ID" sz="1100" dirty="0" err="1"/>
                <a:t>aktif</a:t>
              </a:r>
              <a:r>
                <a:rPr lang="en-ID" sz="1100" dirty="0"/>
                <a:t> &amp; </a:t>
              </a:r>
              <a:r>
                <a:rPr lang="en-ID" sz="1100" dirty="0" err="1"/>
                <a:t>parsial</a:t>
              </a:r>
              <a:r>
                <a:rPr lang="en-ID" sz="1100" dirty="0"/>
                <a:t>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EAB5F2C-1B95-339E-1EA8-122AD65D50CD}"/>
              </a:ext>
            </a:extLst>
          </p:cNvPr>
          <p:cNvGrpSpPr/>
          <p:nvPr/>
        </p:nvGrpSpPr>
        <p:grpSpPr>
          <a:xfrm>
            <a:off x="2199313" y="215793"/>
            <a:ext cx="7793373" cy="886066"/>
            <a:chOff x="1572015" y="1408647"/>
            <a:chExt cx="6824494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569C0-297E-E294-0D5D-DEF383864C27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FC4B19-9CEB-295B-74C4-769C1046FCCA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sv-SE" sz="1400" b="1" spc="0" dirty="0">
                  <a:solidFill>
                    <a:srgbClr val="FF5A5F"/>
                  </a:solidFill>
                  <a:latin typeface="+mj-lt"/>
                </a:rPr>
                <a:t>Distribusi Ketersediaan Listing Sepanjang Tahun (availability_365)</a:t>
              </a:r>
              <a:endParaRPr lang="en-IN" sz="14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4285D9-1EB6-D8C3-A8F6-C2AFF3C3C483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C6EC853-6330-86A9-F5CC-35EC659437C8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33CD4244-748C-001A-0E59-20F3DA9A5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29791EC-075A-DA87-F4EF-43A9DEC79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8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BBE87-26BB-4418-4888-663ACC16F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06985F4-29F4-3940-2C06-83309FF738F7}"/>
              </a:ext>
            </a:extLst>
          </p:cNvPr>
          <p:cNvSpPr/>
          <p:nvPr/>
        </p:nvSpPr>
        <p:spPr>
          <a:xfrm>
            <a:off x="2055072" y="1450639"/>
            <a:ext cx="7225751" cy="4312595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D25623-13EF-121B-EDD9-717E575C0B45}"/>
              </a:ext>
            </a:extLst>
          </p:cNvPr>
          <p:cNvGrpSpPr/>
          <p:nvPr/>
        </p:nvGrpSpPr>
        <p:grpSpPr>
          <a:xfrm>
            <a:off x="2055072" y="215793"/>
            <a:ext cx="8081855" cy="886066"/>
            <a:chOff x="1572015" y="1408647"/>
            <a:chExt cx="6824494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27CC040-AC29-54AC-6D06-AE7725F4C84B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52735C-9072-F8F2-3A31-37A88AB1469E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US" sz="1600" b="1" spc="0" dirty="0">
                  <a:solidFill>
                    <a:srgbClr val="FF5A5F"/>
                  </a:solidFill>
                  <a:latin typeface="+mj-lt"/>
                </a:rPr>
                <a:t>Top 10 </a:t>
              </a:r>
              <a:r>
                <a:rPr lang="en-US" sz="1600" b="1" spc="0" dirty="0" err="1">
                  <a:solidFill>
                    <a:srgbClr val="FF5A5F"/>
                  </a:solidFill>
                  <a:latin typeface="+mj-lt"/>
                </a:rPr>
                <a:t>Neighbourhood</a:t>
              </a:r>
              <a:r>
                <a:rPr lang="en-US" sz="1600" b="1" spc="0" dirty="0">
                  <a:solidFill>
                    <a:srgbClr val="FF5A5F"/>
                  </a:solidFill>
                  <a:latin typeface="+mj-lt"/>
                </a:rPr>
                <a:t> </a:t>
              </a:r>
              <a:r>
                <a:rPr lang="en-US" sz="1600" b="1" spc="0" dirty="0" err="1">
                  <a:solidFill>
                    <a:srgbClr val="FF5A5F"/>
                  </a:solidFill>
                  <a:latin typeface="+mj-lt"/>
                </a:rPr>
                <a:t>dengan</a:t>
              </a:r>
              <a:r>
                <a:rPr lang="en-US" sz="1600" b="1" spc="0" dirty="0">
                  <a:solidFill>
                    <a:srgbClr val="FF5A5F"/>
                  </a:solidFill>
                  <a:latin typeface="+mj-lt"/>
                </a:rPr>
                <a:t> </a:t>
              </a:r>
              <a:r>
                <a:rPr lang="en-US" sz="1600" b="1" spc="0" dirty="0" err="1">
                  <a:solidFill>
                    <a:srgbClr val="FF5A5F"/>
                  </a:solidFill>
                  <a:latin typeface="+mj-lt"/>
                </a:rPr>
                <a:t>Jumlah</a:t>
              </a:r>
              <a:r>
                <a:rPr lang="en-US" sz="1600" b="1" spc="0" dirty="0">
                  <a:solidFill>
                    <a:srgbClr val="FF5A5F"/>
                  </a:solidFill>
                  <a:latin typeface="+mj-lt"/>
                </a:rPr>
                <a:t> Airbnb Listing </a:t>
              </a:r>
              <a:r>
                <a:rPr lang="en-US" sz="1600" b="1" spc="0" dirty="0" err="1">
                  <a:solidFill>
                    <a:srgbClr val="FF5A5F"/>
                  </a:solidFill>
                  <a:latin typeface="+mj-lt"/>
                </a:rPr>
                <a:t>Tertinggi</a:t>
              </a:r>
              <a:endParaRPr lang="en-IN" sz="16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C51A7DF-E3E4-B26E-0395-EA729F4F5620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CF58780-33F5-3902-5A93-81894668B2CF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AE8A2E6C-5393-3619-FBC7-4E858BD26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2810C93-C5B1-5127-520A-BF7243BF78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5" t="1244" b="1901"/>
          <a:stretch>
            <a:fillRect/>
          </a:stretch>
        </p:blipFill>
        <p:spPr>
          <a:xfrm>
            <a:off x="2323460" y="2072080"/>
            <a:ext cx="6364458" cy="3106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58BD69-045D-9753-543F-6C867056D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7233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701A6-47EB-CBDA-68D4-8E1E0EEED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AF8207C-7AD6-CDE7-306C-A4ED9195CA42}"/>
              </a:ext>
            </a:extLst>
          </p:cNvPr>
          <p:cNvSpPr/>
          <p:nvPr/>
        </p:nvSpPr>
        <p:spPr>
          <a:xfrm>
            <a:off x="828137" y="1595887"/>
            <a:ext cx="10446588" cy="3565409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B294AC-54F2-695E-AD30-39C7B2ABCA36}"/>
              </a:ext>
            </a:extLst>
          </p:cNvPr>
          <p:cNvGrpSpPr/>
          <p:nvPr/>
        </p:nvGrpSpPr>
        <p:grpSpPr>
          <a:xfrm>
            <a:off x="1375017" y="1696704"/>
            <a:ext cx="9352828" cy="3036379"/>
            <a:chOff x="1609724" y="2225104"/>
            <a:chExt cx="2167161" cy="29196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3A93EC-2CC1-720A-B1E1-7996A99F50F8}"/>
                </a:ext>
              </a:extLst>
            </p:cNvPr>
            <p:cNvSpPr txBox="1"/>
            <p:nvPr/>
          </p:nvSpPr>
          <p:spPr>
            <a:xfrm>
              <a:off x="1614708" y="2225104"/>
              <a:ext cx="2157192" cy="3002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pPr algn="ctr"/>
              <a:r>
                <a:rPr lang="en-IN" sz="1400" b="1" dirty="0">
                  <a:latin typeface="+mn-lt"/>
                </a:rPr>
                <a:t>Insight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B1013F-4128-5601-D439-90CD774A10F5}"/>
                </a:ext>
              </a:extLst>
            </p:cNvPr>
            <p:cNvSpPr txBox="1"/>
            <p:nvPr/>
          </p:nvSpPr>
          <p:spPr>
            <a:xfrm>
              <a:off x="1609724" y="2559365"/>
              <a:ext cx="2167161" cy="25853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ID" sz="1100" b="1" dirty="0"/>
                <a:t>Top 10 Neighbourhood </a:t>
              </a:r>
              <a:r>
                <a:rPr lang="en-ID" sz="1100" b="1" dirty="0" err="1"/>
                <a:t>dengan</a:t>
              </a:r>
              <a:r>
                <a:rPr lang="en-ID" sz="1100" b="1" dirty="0"/>
                <a:t> Listing </a:t>
              </a:r>
              <a:r>
                <a:rPr lang="en-ID" sz="1100" b="1" dirty="0" err="1"/>
                <a:t>Tertinggi</a:t>
              </a:r>
              <a:br>
                <a:rPr lang="en-ID" sz="1100" dirty="0"/>
              </a:br>
              <a:r>
                <a:rPr lang="en-ID" sz="1100" dirty="0"/>
                <a:t>Vadhana, Khlong Toei, </a:t>
              </a:r>
              <a:r>
                <a:rPr lang="en-ID" sz="1100" dirty="0" err="1"/>
                <a:t>Ratchathewi</a:t>
              </a:r>
              <a:r>
                <a:rPr lang="en-ID" sz="1100" dirty="0"/>
                <a:t>, Huai </a:t>
              </a:r>
              <a:r>
                <a:rPr lang="en-ID" sz="1100" dirty="0" err="1"/>
                <a:t>Khwang</a:t>
              </a:r>
              <a:r>
                <a:rPr lang="en-ID" sz="1100" dirty="0"/>
                <a:t>, Bang Rak, Sathon, Phra Nakhon, Phra Khanong, </a:t>
              </a:r>
              <a:r>
                <a:rPr lang="en-ID" sz="1100" dirty="0" err="1"/>
                <a:t>Chatu</a:t>
              </a:r>
              <a:r>
                <a:rPr lang="en-ID" sz="1100" dirty="0"/>
                <a:t> Chak, Parthum Wan.</a:t>
              </a:r>
            </a:p>
            <a:p>
              <a:r>
                <a:rPr lang="en-ID" sz="1100" b="1" dirty="0"/>
                <a:t>Faktor Utama </a:t>
              </a:r>
              <a:r>
                <a:rPr lang="en-ID" sz="1100" b="1" dirty="0" err="1"/>
                <a:t>Konsentrasi</a:t>
              </a:r>
              <a:r>
                <a:rPr lang="en-ID" sz="1100" b="1" dirty="0"/>
                <a:t> Listing</a:t>
              </a:r>
              <a:endParaRPr lang="en-ID" sz="11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D" sz="1100" b="1" dirty="0"/>
                <a:t>Lokasi </a:t>
              </a:r>
              <a:r>
                <a:rPr lang="en-ID" sz="1100" b="1" dirty="0" err="1"/>
                <a:t>strategis</a:t>
              </a:r>
              <a:r>
                <a:rPr lang="en-ID" sz="1100" b="1" dirty="0"/>
                <a:t> (Inner City)</a:t>
              </a:r>
              <a:r>
                <a:rPr lang="en-ID" sz="1100" dirty="0"/>
                <a:t> → </a:t>
              </a:r>
              <a:r>
                <a:rPr lang="en-ID" sz="1100" dirty="0" err="1"/>
                <a:t>dekat</a:t>
              </a:r>
              <a:r>
                <a:rPr lang="en-ID" sz="1100" dirty="0"/>
                <a:t> </a:t>
              </a:r>
              <a:r>
                <a:rPr lang="en-ID" sz="1100" dirty="0" err="1"/>
                <a:t>pusat</a:t>
              </a:r>
              <a:r>
                <a:rPr lang="en-ID" sz="1100" dirty="0"/>
                <a:t> </a:t>
              </a:r>
              <a:r>
                <a:rPr lang="en-ID" sz="1100" dirty="0" err="1"/>
                <a:t>bisnis</a:t>
              </a:r>
              <a:r>
                <a:rPr lang="en-ID" sz="1100" dirty="0"/>
                <a:t>, </a:t>
              </a:r>
              <a:r>
                <a:rPr lang="en-ID" sz="1100" dirty="0" err="1"/>
                <a:t>hiburan</a:t>
              </a:r>
              <a:r>
                <a:rPr lang="en-ID" sz="1100" dirty="0"/>
                <a:t>, &amp; </a:t>
              </a:r>
              <a:r>
                <a:rPr lang="en-ID" sz="1100" dirty="0" err="1"/>
                <a:t>wisata</a:t>
              </a:r>
              <a:r>
                <a:rPr lang="en-ID" sz="1100" dirty="0"/>
                <a:t> </a:t>
              </a:r>
              <a:r>
                <a:rPr lang="en-ID" sz="1100" dirty="0" err="1"/>
                <a:t>utama</a:t>
              </a:r>
              <a:r>
                <a:rPr lang="en-ID" sz="1100" dirty="0"/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D" sz="1100" b="1" dirty="0"/>
                <a:t>Akses </a:t>
              </a:r>
              <a:r>
                <a:rPr lang="en-ID" sz="1100" b="1" dirty="0" err="1"/>
                <a:t>transportasi</a:t>
              </a:r>
              <a:r>
                <a:rPr lang="en-ID" sz="1100" b="1" dirty="0"/>
                <a:t> </a:t>
              </a:r>
              <a:r>
                <a:rPr lang="en-ID" sz="1100" b="1" dirty="0" err="1"/>
                <a:t>publik</a:t>
              </a:r>
              <a:r>
                <a:rPr lang="en-ID" sz="1100" dirty="0"/>
                <a:t> (BTS/MRT) sangat </a:t>
              </a:r>
              <a:r>
                <a:rPr lang="en-ID" sz="1100" dirty="0" err="1"/>
                <a:t>baik</a:t>
              </a:r>
              <a:r>
                <a:rPr lang="en-ID" sz="1100" dirty="0"/>
                <a:t> → </a:t>
              </a:r>
              <a:r>
                <a:rPr lang="en-ID" sz="1100" dirty="0" err="1"/>
                <a:t>mudah</a:t>
              </a:r>
              <a:r>
                <a:rPr lang="en-ID" sz="1100" dirty="0"/>
                <a:t> </a:t>
              </a:r>
              <a:r>
                <a:rPr lang="en-ID" sz="1100" dirty="0" err="1"/>
                <a:t>dijangkau</a:t>
              </a:r>
              <a:r>
                <a:rPr lang="en-ID" sz="1100" dirty="0"/>
                <a:t> </a:t>
              </a:r>
              <a:r>
                <a:rPr lang="en-ID" sz="1100" dirty="0" err="1"/>
                <a:t>wisatawan</a:t>
              </a:r>
              <a:r>
                <a:rPr lang="en-ID" sz="1100" dirty="0"/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D" sz="1100" b="1" dirty="0" err="1"/>
                <a:t>Ketersediaan</a:t>
              </a:r>
              <a:r>
                <a:rPr lang="en-ID" sz="1100" b="1" dirty="0"/>
                <a:t> </a:t>
              </a:r>
              <a:r>
                <a:rPr lang="en-ID" sz="1100" b="1" dirty="0" err="1"/>
                <a:t>properti</a:t>
              </a:r>
              <a:r>
                <a:rPr lang="en-ID" sz="1100" dirty="0"/>
                <a:t> (</a:t>
              </a:r>
              <a:r>
                <a:rPr lang="en-ID" sz="1100" dirty="0" err="1"/>
                <a:t>kondominium</a:t>
              </a:r>
              <a:r>
                <a:rPr lang="en-ID" sz="1100" dirty="0"/>
                <a:t> &amp; </a:t>
              </a:r>
              <a:r>
                <a:rPr lang="en-ID" sz="1100" dirty="0" err="1"/>
                <a:t>apartemen</a:t>
              </a:r>
              <a:r>
                <a:rPr lang="en-ID" sz="1100" dirty="0"/>
                <a:t>) </a:t>
              </a:r>
              <a:r>
                <a:rPr lang="en-ID" sz="1100" dirty="0" err="1"/>
                <a:t>cocok</a:t>
              </a:r>
              <a:r>
                <a:rPr lang="en-ID" sz="1100" dirty="0"/>
                <a:t> </a:t>
              </a:r>
              <a:r>
                <a:rPr lang="en-ID" sz="1100" dirty="0" err="1"/>
                <a:t>untuk</a:t>
              </a:r>
              <a:r>
                <a:rPr lang="en-ID" sz="1100" dirty="0"/>
                <a:t> </a:t>
              </a:r>
              <a:r>
                <a:rPr lang="en-ID" sz="1100" i="1" dirty="0"/>
                <a:t>Entire home/apt</a:t>
              </a:r>
              <a:r>
                <a:rPr lang="en-ID" sz="1100" dirty="0"/>
                <a:t> &amp; </a:t>
              </a:r>
              <a:r>
                <a:rPr lang="en-ID" sz="1100" i="1" dirty="0"/>
                <a:t>Private room</a:t>
              </a:r>
              <a:r>
                <a:rPr lang="en-ID" sz="1100" dirty="0"/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D" sz="1100" b="1" dirty="0"/>
                <a:t>Pusat </a:t>
              </a:r>
              <a:r>
                <a:rPr lang="en-ID" sz="1100" b="1" dirty="0" err="1"/>
                <a:t>bisnis</a:t>
              </a:r>
              <a:r>
                <a:rPr lang="en-ID" sz="1100" b="1" dirty="0"/>
                <a:t> &amp; </a:t>
              </a:r>
              <a:r>
                <a:rPr lang="en-ID" sz="1100" b="1" dirty="0" err="1"/>
                <a:t>komersial</a:t>
              </a:r>
              <a:r>
                <a:rPr lang="en-ID" sz="1100" dirty="0"/>
                <a:t> → </a:t>
              </a:r>
              <a:r>
                <a:rPr lang="en-ID" sz="1100" dirty="0" err="1"/>
                <a:t>menarik</a:t>
              </a:r>
              <a:r>
                <a:rPr lang="en-ID" sz="1100" dirty="0"/>
                <a:t> juga </a:t>
              </a:r>
              <a:r>
                <a:rPr lang="en-ID" sz="1100" dirty="0" err="1"/>
                <a:t>untuk</a:t>
              </a:r>
              <a:r>
                <a:rPr lang="en-ID" sz="1100" dirty="0"/>
                <a:t> </a:t>
              </a:r>
              <a:r>
                <a:rPr lang="en-ID" sz="1100" dirty="0" err="1"/>
                <a:t>pelancong</a:t>
              </a:r>
              <a:r>
                <a:rPr lang="en-ID" sz="1100" dirty="0"/>
                <a:t> </a:t>
              </a:r>
              <a:r>
                <a:rPr lang="en-ID" sz="1100" dirty="0" err="1"/>
                <a:t>bisnis</a:t>
              </a:r>
              <a:r>
                <a:rPr lang="en-ID" sz="1100" dirty="0"/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D" sz="1100" b="1" dirty="0" err="1"/>
                <a:t>Atraksi</a:t>
              </a:r>
              <a:r>
                <a:rPr lang="en-ID" sz="1100" b="1" dirty="0"/>
                <a:t> </a:t>
              </a:r>
              <a:r>
                <a:rPr lang="en-ID" sz="1100" b="1" dirty="0" err="1"/>
                <a:t>wisata</a:t>
              </a:r>
              <a:r>
                <a:rPr lang="en-ID" sz="1100" b="1" dirty="0"/>
                <a:t> </a:t>
              </a:r>
              <a:r>
                <a:rPr lang="en-ID" sz="1100" b="1" dirty="0" err="1"/>
                <a:t>spesifik</a:t>
              </a:r>
              <a:r>
                <a:rPr lang="en-ID" sz="1100" dirty="0"/>
                <a:t> (</a:t>
              </a:r>
              <a:r>
                <a:rPr lang="en-ID" sz="1100" dirty="0" err="1"/>
                <a:t>Chatu</a:t>
              </a:r>
              <a:r>
                <a:rPr lang="en-ID" sz="1100" dirty="0"/>
                <a:t> Chak Market, Grand Palace, Siam, </a:t>
              </a:r>
              <a:r>
                <a:rPr lang="en-ID" sz="1100" dirty="0" err="1"/>
                <a:t>dll</a:t>
              </a:r>
              <a:r>
                <a:rPr lang="en-ID" sz="1100" dirty="0"/>
                <a:t>).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D" sz="1100" b="1" dirty="0"/>
                <a:t>Reputasi &amp; </a:t>
              </a:r>
              <a:r>
                <a:rPr lang="en-ID" sz="1100" b="1" dirty="0" err="1"/>
                <a:t>popularitas</a:t>
              </a:r>
              <a:r>
                <a:rPr lang="en-ID" sz="1100" dirty="0"/>
                <a:t> → </a:t>
              </a:r>
              <a:r>
                <a:rPr lang="en-ID" sz="1100" dirty="0" err="1"/>
                <a:t>sudah</a:t>
              </a:r>
              <a:r>
                <a:rPr lang="en-ID" sz="1100" dirty="0"/>
                <a:t> </a:t>
              </a:r>
              <a:r>
                <a:rPr lang="en-ID" sz="1100" dirty="0" err="1"/>
                <a:t>mapan</a:t>
              </a:r>
              <a:r>
                <a:rPr lang="en-ID" sz="1100" dirty="0"/>
                <a:t> di </a:t>
              </a:r>
              <a:r>
                <a:rPr lang="en-ID" sz="1100" dirty="0" err="1"/>
                <a:t>kalangan</a:t>
              </a:r>
              <a:r>
                <a:rPr lang="en-ID" sz="1100" dirty="0"/>
                <a:t> </a:t>
              </a:r>
              <a:r>
                <a:rPr lang="en-ID" sz="1100" dirty="0" err="1"/>
                <a:t>turis</a:t>
              </a:r>
              <a:r>
                <a:rPr lang="en-ID" sz="1100" dirty="0"/>
                <a:t> &amp; </a:t>
              </a:r>
              <a:r>
                <a:rPr lang="en-ID" sz="1100" dirty="0" err="1"/>
                <a:t>ekspat</a:t>
              </a:r>
              <a:r>
                <a:rPr lang="en-ID" sz="1100" dirty="0"/>
                <a:t>.</a:t>
              </a:r>
            </a:p>
            <a:p>
              <a:r>
                <a:rPr lang="en-ID" sz="1100" b="1" dirty="0"/>
                <a:t>Kesimpulan</a:t>
              </a:r>
              <a:br>
                <a:rPr lang="en-ID" sz="1100" dirty="0"/>
              </a:br>
              <a:r>
                <a:rPr lang="en-ID" sz="1100" dirty="0"/>
                <a:t>Listing Airbnb sangat </a:t>
              </a:r>
              <a:r>
                <a:rPr lang="en-ID" sz="1100" dirty="0" err="1"/>
                <a:t>terkonsentrasi</a:t>
              </a:r>
              <a:r>
                <a:rPr lang="en-ID" sz="1100" dirty="0"/>
                <a:t> di </a:t>
              </a:r>
              <a:r>
                <a:rPr lang="en-ID" sz="1100" b="1" dirty="0"/>
                <a:t>Inner City</a:t>
              </a:r>
              <a:r>
                <a:rPr lang="en-ID" sz="1100" dirty="0"/>
                <a:t> dan area </a:t>
              </a:r>
              <a:r>
                <a:rPr lang="en-ID" sz="1100" dirty="0" err="1"/>
                <a:t>populer</a:t>
              </a:r>
              <a:r>
                <a:rPr lang="en-ID" sz="1100" dirty="0"/>
                <a:t>, </a:t>
              </a:r>
              <a:r>
                <a:rPr lang="en-ID" sz="1100" dirty="0" err="1"/>
                <a:t>menegaskan</a:t>
              </a:r>
              <a:r>
                <a:rPr lang="en-ID" sz="1100" dirty="0"/>
                <a:t> </a:t>
              </a:r>
              <a:r>
                <a:rPr lang="en-ID" sz="1100" dirty="0" err="1"/>
                <a:t>fokus</a:t>
              </a:r>
              <a:r>
                <a:rPr lang="en-ID" sz="1100" dirty="0"/>
                <a:t> pada </a:t>
              </a:r>
              <a:r>
                <a:rPr lang="en-ID" sz="1100" dirty="0" err="1"/>
                <a:t>lokasi</a:t>
              </a:r>
              <a:r>
                <a:rPr lang="en-ID" sz="1100" dirty="0"/>
                <a:t> </a:t>
              </a:r>
              <a:r>
                <a:rPr lang="en-ID" sz="1100" dirty="0" err="1"/>
                <a:t>dengan</a:t>
              </a:r>
              <a:r>
                <a:rPr lang="en-ID" sz="1100" dirty="0"/>
                <a:t> </a:t>
              </a:r>
              <a:r>
                <a:rPr lang="en-ID" sz="1100" b="1" dirty="0" err="1"/>
                <a:t>daya</a:t>
              </a:r>
              <a:r>
                <a:rPr lang="en-ID" sz="1100" b="1" dirty="0"/>
                <a:t> </a:t>
              </a:r>
              <a:r>
                <a:rPr lang="en-ID" sz="1100" b="1" dirty="0" err="1"/>
                <a:t>tarik</a:t>
              </a:r>
              <a:r>
                <a:rPr lang="en-ID" sz="1100" b="1" dirty="0"/>
                <a:t> </a:t>
              </a:r>
              <a:r>
                <a:rPr lang="en-ID" sz="1100" b="1" dirty="0" err="1"/>
                <a:t>wisata</a:t>
              </a:r>
              <a:r>
                <a:rPr lang="en-ID" sz="1100" b="1" dirty="0"/>
                <a:t>, </a:t>
              </a:r>
              <a:r>
                <a:rPr lang="en-ID" sz="1100" b="1" dirty="0" err="1"/>
                <a:t>akses</a:t>
              </a:r>
              <a:r>
                <a:rPr lang="en-ID" sz="1100" b="1" dirty="0"/>
                <a:t> </a:t>
              </a:r>
              <a:r>
                <a:rPr lang="en-ID" sz="1100" b="1" dirty="0" err="1"/>
                <a:t>mudah</a:t>
              </a:r>
              <a:r>
                <a:rPr lang="en-ID" sz="1100" b="1" dirty="0"/>
                <a:t>, dan </a:t>
              </a:r>
              <a:r>
                <a:rPr lang="en-ID" sz="1100" b="1" dirty="0" err="1"/>
                <a:t>fasilitas</a:t>
              </a:r>
              <a:r>
                <a:rPr lang="en-ID" sz="1100" b="1" dirty="0"/>
                <a:t> modern</a:t>
              </a:r>
              <a:r>
                <a:rPr lang="en-ID" sz="1100" dirty="0"/>
                <a:t>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FAA40C-F6CD-89BA-F281-1FD60CC31A4D}"/>
              </a:ext>
            </a:extLst>
          </p:cNvPr>
          <p:cNvGrpSpPr/>
          <p:nvPr/>
        </p:nvGrpSpPr>
        <p:grpSpPr>
          <a:xfrm>
            <a:off x="2551012" y="268990"/>
            <a:ext cx="7089976" cy="886066"/>
            <a:chOff x="1572015" y="1408647"/>
            <a:chExt cx="6824494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0FF0020-7338-4BDB-AEC5-65CB72F4D6DE}"/>
                </a:ext>
              </a:extLst>
            </p:cNvPr>
            <p:cNvSpPr/>
            <p:nvPr/>
          </p:nvSpPr>
          <p:spPr>
            <a:xfrm>
              <a:off x="1572015" y="1408647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FDC3E9-4427-C241-63ED-C01A61432BFD}"/>
                </a:ext>
              </a:extLst>
            </p:cNvPr>
            <p:cNvSpPr txBox="1"/>
            <p:nvPr/>
          </p:nvSpPr>
          <p:spPr>
            <a:xfrm>
              <a:off x="1925859" y="1681690"/>
              <a:ext cx="5830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sv-SE" sz="1800" b="1" spc="0" dirty="0">
                  <a:solidFill>
                    <a:srgbClr val="FF5A5F"/>
                  </a:solidFill>
                  <a:latin typeface="+mj-lt"/>
                </a:rPr>
                <a:t>Jumlah Listing yang Diulas per Tahun</a:t>
              </a:r>
              <a:endParaRPr lang="en-IN" sz="18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72F239-A193-039C-EA31-748EA52A7AA2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BFA87B7-79EC-2D3C-3731-47172476EE04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110C22D-8B70-5195-EDD9-53CBCD76E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355913D-4CA9-0EAC-79FA-0261E1779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4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6CAEC-0424-3BB9-650C-28713C449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4AF58FF-5294-6866-3271-4671801C469A}"/>
              </a:ext>
            </a:extLst>
          </p:cNvPr>
          <p:cNvGrpSpPr/>
          <p:nvPr/>
        </p:nvGrpSpPr>
        <p:grpSpPr>
          <a:xfrm>
            <a:off x="1692387" y="329301"/>
            <a:ext cx="9282768" cy="1320196"/>
            <a:chOff x="1551144" y="1408647"/>
            <a:chExt cx="6845365" cy="132019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40E8D27-EAF7-EC57-8145-D1B31F722C0E}"/>
                </a:ext>
              </a:extLst>
            </p:cNvPr>
            <p:cNvSpPr/>
            <p:nvPr/>
          </p:nvSpPr>
          <p:spPr>
            <a:xfrm>
              <a:off x="1551144" y="1408647"/>
              <a:ext cx="68453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BF6CBF-6393-4D09-0EDF-3942E81DC978}"/>
                </a:ext>
              </a:extLst>
            </p:cNvPr>
            <p:cNvSpPr txBox="1"/>
            <p:nvPr/>
          </p:nvSpPr>
          <p:spPr>
            <a:xfrm>
              <a:off x="2020761" y="1528514"/>
              <a:ext cx="49581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Final Insight &amp; Kesimpulan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577979D-2D95-01E5-682C-5EA4052E1743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69BD97D-864D-A3B6-1FEA-62BBB07D7CFD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A3CDE232-B51A-E396-F9A3-9402EEF1E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5BBB78-A7EE-E880-B729-A4EA7D3EB9A3}"/>
              </a:ext>
            </a:extLst>
          </p:cNvPr>
          <p:cNvGrpSpPr/>
          <p:nvPr/>
        </p:nvGrpSpPr>
        <p:grpSpPr>
          <a:xfrm>
            <a:off x="713141" y="1567552"/>
            <a:ext cx="6954351" cy="1049972"/>
            <a:chOff x="1346395" y="2434630"/>
            <a:chExt cx="6260905" cy="10499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3BE4E2-4C4C-211A-A67F-CFC5729328D6}"/>
                </a:ext>
              </a:extLst>
            </p:cNvPr>
            <p:cNvSpPr txBox="1"/>
            <p:nvPr/>
          </p:nvSpPr>
          <p:spPr>
            <a:xfrm>
              <a:off x="3656871" y="2536714"/>
              <a:ext cx="3950429" cy="947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ID" sz="1100" dirty="0"/>
                <a:t>• </a:t>
              </a:r>
              <a:r>
                <a:rPr lang="en-ID" sz="1100" dirty="0" err="1"/>
                <a:t>Terkonsentrasi</a:t>
              </a:r>
              <a:r>
                <a:rPr lang="en-ID" sz="1100" dirty="0"/>
                <a:t> di </a:t>
              </a:r>
              <a:r>
                <a:rPr lang="en-ID" sz="1100" b="1" dirty="0"/>
                <a:t>Inner City (77,7%)</a:t>
              </a:r>
              <a:r>
                <a:rPr lang="en-ID" sz="1100" dirty="0"/>
                <a:t>, </a:t>
              </a:r>
              <a:r>
                <a:rPr lang="en-ID" sz="1100" dirty="0" err="1"/>
                <a:t>terutama</a:t>
              </a:r>
              <a:r>
                <a:rPr lang="en-ID" sz="1100" dirty="0"/>
                <a:t> Vadhana &amp; Khlong Toei.</a:t>
              </a:r>
              <a:br>
                <a:rPr lang="en-ID" sz="1100" dirty="0"/>
              </a:br>
              <a:r>
                <a:rPr lang="en-ID" sz="1100" dirty="0"/>
                <a:t>• Supply </a:t>
              </a:r>
              <a:r>
                <a:rPr lang="en-ID" sz="1100" dirty="0" err="1"/>
                <a:t>fokus</a:t>
              </a:r>
              <a:r>
                <a:rPr lang="en-ID" sz="1100" dirty="0"/>
                <a:t> di area </a:t>
              </a:r>
              <a:r>
                <a:rPr lang="en-ID" sz="1100" dirty="0" err="1"/>
                <a:t>turisme</a:t>
              </a:r>
              <a:r>
                <a:rPr lang="en-ID" sz="1100" dirty="0"/>
                <a:t> &amp; </a:t>
              </a:r>
              <a:r>
                <a:rPr lang="en-ID" sz="1100" dirty="0" err="1"/>
                <a:t>bisnis</a:t>
              </a:r>
              <a:r>
                <a:rPr lang="en-ID" sz="1100" dirty="0"/>
                <a:t> </a:t>
              </a:r>
              <a:r>
                <a:rPr lang="en-ID" sz="1100" dirty="0" err="1"/>
                <a:t>dengan</a:t>
              </a:r>
              <a:r>
                <a:rPr lang="en-ID" sz="1100" dirty="0"/>
                <a:t> </a:t>
              </a:r>
              <a:r>
                <a:rPr lang="en-ID" sz="1100" dirty="0" err="1"/>
                <a:t>akses</a:t>
              </a:r>
              <a:r>
                <a:rPr lang="en-ID" sz="1100" dirty="0"/>
                <a:t> </a:t>
              </a:r>
              <a:r>
                <a:rPr lang="en-ID" sz="1100" dirty="0" err="1"/>
                <a:t>transportasi</a:t>
              </a:r>
              <a:r>
                <a:rPr lang="en-ID" sz="1100" dirty="0"/>
                <a:t> </a:t>
              </a:r>
              <a:r>
                <a:rPr lang="en-ID" sz="1100" dirty="0" err="1"/>
                <a:t>baik</a:t>
              </a:r>
              <a:r>
                <a:rPr lang="en-ID" sz="1100" dirty="0"/>
                <a:t>.</a:t>
              </a:r>
              <a:endParaRPr lang="en-IN" sz="1100" dirty="0">
                <a:latin typeface="+mn-lt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C34ECF-F1AC-31BC-0193-18B6E6E23C3F}"/>
                </a:ext>
              </a:extLst>
            </p:cNvPr>
            <p:cNvGrpSpPr/>
            <p:nvPr/>
          </p:nvGrpSpPr>
          <p:grpSpPr>
            <a:xfrm>
              <a:off x="1346395" y="2434630"/>
              <a:ext cx="1917940" cy="1015663"/>
              <a:chOff x="5638542" y="2705577"/>
              <a:chExt cx="1917940" cy="1015663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5407E23-FE3F-D550-DE33-0F269072B829}"/>
                  </a:ext>
                </a:extLst>
              </p:cNvPr>
              <p:cNvSpPr/>
              <p:nvPr/>
            </p:nvSpPr>
            <p:spPr>
              <a:xfrm>
                <a:off x="5638542" y="2914810"/>
                <a:ext cx="1917462" cy="541399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F011CB-DD1C-7265-804E-79BEAE2CA4B7}"/>
                  </a:ext>
                </a:extLst>
              </p:cNvPr>
              <p:cNvSpPr txBox="1"/>
              <p:nvPr/>
            </p:nvSpPr>
            <p:spPr>
              <a:xfrm>
                <a:off x="5707122" y="2920844"/>
                <a:ext cx="1158004" cy="51821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r"/>
                <a:r>
                  <a:rPr lang="en-IN" sz="1400" b="1" dirty="0" err="1">
                    <a:solidFill>
                      <a:schemeClr val="bg1"/>
                    </a:solidFill>
                    <a:latin typeface="+mn-lt"/>
                  </a:rPr>
                  <a:t>Distribusi</a:t>
                </a:r>
                <a:r>
                  <a:rPr lang="en-IN" sz="1400" b="1" dirty="0">
                    <a:solidFill>
                      <a:schemeClr val="bg1"/>
                    </a:solidFill>
                    <a:latin typeface="+mn-lt"/>
                  </a:rPr>
                  <a:t> Listing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7BF2FE-A7BF-DA64-5352-98AE0F557458}"/>
                  </a:ext>
                </a:extLst>
              </p:cNvPr>
              <p:cNvSpPr txBox="1"/>
              <p:nvPr/>
            </p:nvSpPr>
            <p:spPr>
              <a:xfrm>
                <a:off x="6941816" y="2705577"/>
                <a:ext cx="614666" cy="1015663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en-IN" sz="6000" dirty="0"/>
                  <a:t>1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51D563-DA25-8C12-5E86-EB05C152DA5D}"/>
              </a:ext>
            </a:extLst>
          </p:cNvPr>
          <p:cNvGrpSpPr/>
          <p:nvPr/>
        </p:nvGrpSpPr>
        <p:grpSpPr>
          <a:xfrm>
            <a:off x="713141" y="2558215"/>
            <a:ext cx="7087411" cy="1050976"/>
            <a:chOff x="1345917" y="3609996"/>
            <a:chExt cx="6380697" cy="10509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D3165A-156A-F351-7834-AA1DBB6A7066}"/>
                </a:ext>
              </a:extLst>
            </p:cNvPr>
            <p:cNvSpPr txBox="1"/>
            <p:nvPr/>
          </p:nvSpPr>
          <p:spPr>
            <a:xfrm>
              <a:off x="3664975" y="3710968"/>
              <a:ext cx="4061639" cy="9500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ID" sz="1100" dirty="0"/>
                <a:t>• </a:t>
              </a:r>
              <a:r>
                <a:rPr lang="en-ID" sz="1100" dirty="0" err="1"/>
                <a:t>Didominasi</a:t>
              </a:r>
              <a:r>
                <a:rPr lang="en-ID" sz="1100" dirty="0"/>
                <a:t> </a:t>
              </a:r>
              <a:r>
                <a:rPr lang="en-ID" sz="1100" b="1" dirty="0"/>
                <a:t>Entire home/apt</a:t>
              </a:r>
              <a:r>
                <a:rPr lang="en-ID" sz="1100" dirty="0"/>
                <a:t> &amp; </a:t>
              </a:r>
              <a:r>
                <a:rPr lang="en-ID" sz="1100" b="1" dirty="0"/>
                <a:t>Private room</a:t>
              </a:r>
              <a:r>
                <a:rPr lang="en-ID" sz="1100" dirty="0"/>
                <a:t> di </a:t>
              </a:r>
              <a:r>
                <a:rPr lang="en-ID" sz="1100" dirty="0" err="1"/>
                <a:t>semua</a:t>
              </a:r>
              <a:r>
                <a:rPr lang="en-ID" sz="1100" dirty="0"/>
                <a:t> zona.</a:t>
              </a:r>
              <a:br>
                <a:rPr lang="en-ID" sz="1100" dirty="0"/>
              </a:br>
              <a:r>
                <a:rPr lang="en-ID" sz="1100" dirty="0"/>
                <a:t>• Outer City: </a:t>
              </a:r>
              <a:r>
                <a:rPr lang="en-ID" sz="1100" i="1" dirty="0"/>
                <a:t>Private room</a:t>
              </a:r>
              <a:r>
                <a:rPr lang="en-ID" sz="1100" dirty="0"/>
                <a:t> </a:t>
              </a:r>
              <a:r>
                <a:rPr lang="en-ID" sz="1100" dirty="0" err="1"/>
                <a:t>sedikit</a:t>
              </a:r>
              <a:r>
                <a:rPr lang="en-ID" sz="1100" dirty="0"/>
                <a:t> </a:t>
              </a:r>
              <a:r>
                <a:rPr lang="en-ID" sz="1100" dirty="0" err="1"/>
                <a:t>lebih</a:t>
              </a:r>
              <a:r>
                <a:rPr lang="en-ID" sz="1100" dirty="0"/>
                <a:t> </a:t>
              </a:r>
              <a:r>
                <a:rPr lang="en-ID" sz="1100" dirty="0" err="1"/>
                <a:t>unggul</a:t>
              </a:r>
              <a:r>
                <a:rPr lang="en-ID" sz="1100" dirty="0"/>
                <a:t>.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i="1" dirty="0"/>
                <a:t>Hotel room</a:t>
              </a:r>
              <a:r>
                <a:rPr lang="en-ID" sz="1100" dirty="0"/>
                <a:t> &amp; </a:t>
              </a:r>
              <a:r>
                <a:rPr lang="en-ID" sz="1100" i="1" dirty="0"/>
                <a:t>Shared room</a:t>
              </a:r>
              <a:r>
                <a:rPr lang="en-ID" sz="1100" dirty="0"/>
                <a:t> sangat </a:t>
              </a:r>
              <a:r>
                <a:rPr lang="en-ID" sz="1100" dirty="0" err="1"/>
                <a:t>kecil</a:t>
              </a:r>
              <a:r>
                <a:rPr lang="en-ID" sz="1100" dirty="0"/>
                <a:t>.</a:t>
              </a:r>
              <a:endParaRPr lang="en-IN" sz="1100" dirty="0">
                <a:latin typeface="+mn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3B4006-3644-0C62-9578-B8BDB1C3F677}"/>
                </a:ext>
              </a:extLst>
            </p:cNvPr>
            <p:cNvGrpSpPr/>
            <p:nvPr/>
          </p:nvGrpSpPr>
          <p:grpSpPr>
            <a:xfrm>
              <a:off x="1345917" y="3609996"/>
              <a:ext cx="1917940" cy="1015663"/>
              <a:chOff x="5638542" y="3642399"/>
              <a:chExt cx="1917940" cy="1015663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F1B2E62-619B-0E93-6826-3A834482B299}"/>
                  </a:ext>
                </a:extLst>
              </p:cNvPr>
              <p:cNvSpPr/>
              <p:nvPr/>
            </p:nvSpPr>
            <p:spPr>
              <a:xfrm>
                <a:off x="5638542" y="3847505"/>
                <a:ext cx="1917462" cy="541399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2A6D11-242F-9801-416B-B96B38CEF2D0}"/>
                  </a:ext>
                </a:extLst>
              </p:cNvPr>
              <p:cNvSpPr txBox="1"/>
              <p:nvPr/>
            </p:nvSpPr>
            <p:spPr>
              <a:xfrm>
                <a:off x="5707122" y="3853539"/>
                <a:ext cx="1158004" cy="51821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r"/>
                <a:r>
                  <a:rPr lang="en-IN" sz="1400" b="1" dirty="0" err="1">
                    <a:solidFill>
                      <a:schemeClr val="bg1"/>
                    </a:solidFill>
                    <a:latin typeface="+mn-lt"/>
                  </a:rPr>
                  <a:t>Tipe</a:t>
                </a:r>
                <a:r>
                  <a:rPr lang="en-IN" sz="1400" b="1" dirty="0">
                    <a:solidFill>
                      <a:schemeClr val="bg1"/>
                    </a:solidFill>
                    <a:latin typeface="+mn-lt"/>
                  </a:rPr>
                  <a:t> Kamar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D01232-2761-F476-14FB-E422CD438B12}"/>
                  </a:ext>
                </a:extLst>
              </p:cNvPr>
              <p:cNvSpPr txBox="1"/>
              <p:nvPr/>
            </p:nvSpPr>
            <p:spPr>
              <a:xfrm>
                <a:off x="6941816" y="3642399"/>
                <a:ext cx="614666" cy="1015663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en-IN" sz="6000" dirty="0"/>
                  <a:t>2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DEE698-417F-5DFD-2756-6D4BD1C5C05C}"/>
              </a:ext>
            </a:extLst>
          </p:cNvPr>
          <p:cNvGrpSpPr/>
          <p:nvPr/>
        </p:nvGrpSpPr>
        <p:grpSpPr>
          <a:xfrm>
            <a:off x="712662" y="3548878"/>
            <a:ext cx="7107635" cy="1050704"/>
            <a:chOff x="1327710" y="4740697"/>
            <a:chExt cx="6398904" cy="10507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79A9FC-3CF4-34EB-BB7F-6E7777F8772E}"/>
                </a:ext>
              </a:extLst>
            </p:cNvPr>
            <p:cNvSpPr txBox="1"/>
            <p:nvPr/>
          </p:nvSpPr>
          <p:spPr>
            <a:xfrm>
              <a:off x="3664975" y="4843513"/>
              <a:ext cx="4061639" cy="947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US" sz="1100" dirty="0"/>
                <a:t>• Review </a:t>
              </a:r>
              <a:r>
                <a:rPr lang="en-US" sz="1100" dirty="0" err="1"/>
                <a:t>terbanyak</a:t>
              </a:r>
              <a:r>
                <a:rPr lang="en-US" sz="1100" dirty="0"/>
                <a:t> di </a:t>
              </a:r>
              <a:r>
                <a:rPr lang="en-US" sz="1100" b="1" dirty="0"/>
                <a:t>Inner City</a:t>
              </a:r>
              <a:r>
                <a:rPr lang="en-US" sz="1100" dirty="0"/>
                <a:t>, </a:t>
              </a:r>
              <a:r>
                <a:rPr lang="en-US" sz="1100" dirty="0" err="1"/>
                <a:t>terutama</a:t>
              </a:r>
              <a:r>
                <a:rPr lang="en-US" sz="1100" dirty="0"/>
                <a:t> </a:t>
              </a:r>
              <a:r>
                <a:rPr lang="en-US" sz="1100" dirty="0" err="1"/>
                <a:t>untuk</a:t>
              </a:r>
              <a:r>
                <a:rPr lang="en-US" sz="1100" dirty="0"/>
                <a:t> </a:t>
              </a:r>
              <a:r>
                <a:rPr lang="en-US" sz="1100" i="1" dirty="0"/>
                <a:t>Entire home/apt</a:t>
              </a:r>
              <a:r>
                <a:rPr lang="en-US" sz="1100" dirty="0"/>
                <a:t>.</a:t>
              </a:r>
              <a:br>
                <a:rPr lang="en-US" sz="1100" dirty="0"/>
              </a:br>
              <a:r>
                <a:rPr lang="en-US" sz="1100" dirty="0"/>
                <a:t>• </a:t>
              </a:r>
              <a:r>
                <a:rPr lang="en-US" sz="1100" dirty="0" err="1"/>
                <a:t>Menunjukkan</a:t>
              </a:r>
              <a:r>
                <a:rPr lang="en-US" sz="1100" dirty="0"/>
                <a:t> </a:t>
              </a:r>
              <a:r>
                <a:rPr lang="en-US" sz="1100" dirty="0" err="1"/>
                <a:t>wisatawan</a:t>
              </a:r>
              <a:r>
                <a:rPr lang="en-US" sz="1100" dirty="0"/>
                <a:t> </a:t>
              </a:r>
              <a:r>
                <a:rPr lang="en-US" sz="1100" dirty="0" err="1"/>
                <a:t>lebih</a:t>
              </a:r>
              <a:r>
                <a:rPr lang="en-US" sz="1100" dirty="0"/>
                <a:t> </a:t>
              </a:r>
              <a:r>
                <a:rPr lang="en-US" sz="1100" dirty="0" err="1"/>
                <a:t>memilih</a:t>
              </a:r>
              <a:r>
                <a:rPr lang="en-US" sz="1100" dirty="0"/>
                <a:t> </a:t>
              </a:r>
              <a:r>
                <a:rPr lang="en-US" sz="1100" dirty="0" err="1"/>
                <a:t>akomodasi</a:t>
              </a:r>
              <a:r>
                <a:rPr lang="en-US" sz="1100" dirty="0"/>
                <a:t> </a:t>
              </a:r>
              <a:r>
                <a:rPr lang="en-US" sz="1100" dirty="0" err="1"/>
                <a:t>privat</a:t>
              </a:r>
              <a:r>
                <a:rPr lang="en-US" sz="1100" dirty="0"/>
                <a:t>.</a:t>
              </a:r>
              <a:endParaRPr lang="en-IN" sz="1100" dirty="0">
                <a:latin typeface="+mn-l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BC291F-232F-A3D4-C997-F401AB990297}"/>
                </a:ext>
              </a:extLst>
            </p:cNvPr>
            <p:cNvGrpSpPr/>
            <p:nvPr/>
          </p:nvGrpSpPr>
          <p:grpSpPr>
            <a:xfrm>
              <a:off x="1327710" y="4740697"/>
              <a:ext cx="1918418" cy="1015663"/>
              <a:chOff x="5638064" y="4811453"/>
              <a:chExt cx="1918418" cy="1015663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A1AE82E-A96D-16CE-EF31-AE993D66F768}"/>
                  </a:ext>
                </a:extLst>
              </p:cNvPr>
              <p:cNvSpPr/>
              <p:nvPr/>
            </p:nvSpPr>
            <p:spPr>
              <a:xfrm>
                <a:off x="5638542" y="5020896"/>
                <a:ext cx="1917462" cy="541399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9283A9-8A4E-3ED8-3403-999E59047530}"/>
                  </a:ext>
                </a:extLst>
              </p:cNvPr>
              <p:cNvSpPr txBox="1"/>
              <p:nvPr/>
            </p:nvSpPr>
            <p:spPr>
              <a:xfrm>
                <a:off x="5638064" y="5023274"/>
                <a:ext cx="1227062" cy="508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r"/>
                <a:r>
                  <a:rPr lang="en-IN" sz="1100" b="1" dirty="0" err="1">
                    <a:solidFill>
                      <a:schemeClr val="bg1"/>
                    </a:solidFill>
                    <a:latin typeface="+mn-lt"/>
                  </a:rPr>
                  <a:t>Permintaan</a:t>
                </a:r>
                <a:r>
                  <a:rPr lang="en-IN" sz="1100" b="1" dirty="0">
                    <a:solidFill>
                      <a:schemeClr val="bg1"/>
                    </a:solidFill>
                    <a:latin typeface="+mn-lt"/>
                  </a:rPr>
                  <a:t> (Review)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950DA7-4E21-810B-0B77-2257C6D203A2}"/>
                  </a:ext>
                </a:extLst>
              </p:cNvPr>
              <p:cNvSpPr txBox="1"/>
              <p:nvPr/>
            </p:nvSpPr>
            <p:spPr>
              <a:xfrm>
                <a:off x="6941816" y="4811453"/>
                <a:ext cx="614666" cy="1015663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en-IN" sz="6000" dirty="0"/>
                  <a:t>3</a:t>
                </a:r>
              </a:p>
            </p:txBody>
          </p:sp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5ECF03-97BB-E600-F23B-9E40F94CC717}"/>
              </a:ext>
            </a:extLst>
          </p:cNvPr>
          <p:cNvSpPr/>
          <p:nvPr/>
        </p:nvSpPr>
        <p:spPr>
          <a:xfrm>
            <a:off x="8588455" y="1674552"/>
            <a:ext cx="3233279" cy="1816716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469EF23-BEF9-048E-4FF1-25FC019C4300}"/>
              </a:ext>
            </a:extLst>
          </p:cNvPr>
          <p:cNvSpPr/>
          <p:nvPr/>
        </p:nvSpPr>
        <p:spPr>
          <a:xfrm>
            <a:off x="8588455" y="3678447"/>
            <a:ext cx="3233279" cy="1816716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Placeholder 46" descr="A bedroom with a bed and a bench&#10;&#10;Description automatically generated">
            <a:extLst>
              <a:ext uri="{FF2B5EF4-FFF2-40B4-BE49-F238E27FC236}">
                <a16:creationId xmlns:a16="http://schemas.microsoft.com/office/drawing/2014/main" id="{DBF16754-8A35-D475-E165-DD87A495FAF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5" b="7895"/>
          <a:stretch>
            <a:fillRect/>
          </a:stretch>
        </p:blipFill>
        <p:spPr>
          <a:xfrm>
            <a:off x="8588456" y="1674552"/>
            <a:ext cx="3233279" cy="1816716"/>
          </a:xfrm>
        </p:spPr>
      </p:pic>
      <p:pic>
        <p:nvPicPr>
          <p:cNvPr id="49" name="Picture Placeholder 48" descr="A bedroom with a bed and a rug&#10;&#10;Description automatically generated">
            <a:extLst>
              <a:ext uri="{FF2B5EF4-FFF2-40B4-BE49-F238E27FC236}">
                <a16:creationId xmlns:a16="http://schemas.microsoft.com/office/drawing/2014/main" id="{F2D56124-51FC-D10D-C321-19737D44CF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3" b="7863"/>
          <a:stretch>
            <a:fillRect/>
          </a:stretch>
        </p:blipFill>
        <p:spPr>
          <a:xfrm>
            <a:off x="8588455" y="3678447"/>
            <a:ext cx="3233279" cy="1816716"/>
          </a:xfrm>
        </p:spPr>
      </p:pic>
      <p:sp>
        <p:nvSpPr>
          <p:cNvPr id="33" name="Graphic 3" descr="Heart with solid fill">
            <a:extLst>
              <a:ext uri="{FF2B5EF4-FFF2-40B4-BE49-F238E27FC236}">
                <a16:creationId xmlns:a16="http://schemas.microsoft.com/office/drawing/2014/main" id="{41549B41-BE61-BDBB-0647-501FE2AE9686}"/>
              </a:ext>
            </a:extLst>
          </p:cNvPr>
          <p:cNvSpPr/>
          <p:nvPr/>
        </p:nvSpPr>
        <p:spPr>
          <a:xfrm>
            <a:off x="11349253" y="1912661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Graphic 3" descr="Heart with solid fill">
            <a:extLst>
              <a:ext uri="{FF2B5EF4-FFF2-40B4-BE49-F238E27FC236}">
                <a16:creationId xmlns:a16="http://schemas.microsoft.com/office/drawing/2014/main" id="{2529F2C9-E1E8-ED2B-4D3E-D5FEE87029B4}"/>
              </a:ext>
            </a:extLst>
          </p:cNvPr>
          <p:cNvSpPr/>
          <p:nvPr/>
        </p:nvSpPr>
        <p:spPr>
          <a:xfrm>
            <a:off x="11349253" y="3916556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6FA2E1-5A34-E628-DD5C-F0CFF39BCECF}"/>
              </a:ext>
            </a:extLst>
          </p:cNvPr>
          <p:cNvGrpSpPr/>
          <p:nvPr/>
        </p:nvGrpSpPr>
        <p:grpSpPr>
          <a:xfrm>
            <a:off x="712662" y="4479500"/>
            <a:ext cx="7107635" cy="1015663"/>
            <a:chOff x="1327710" y="4740697"/>
            <a:chExt cx="6398904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C6AD62-C839-BE45-E160-A9C11197FA63}"/>
                </a:ext>
              </a:extLst>
            </p:cNvPr>
            <p:cNvSpPr txBox="1"/>
            <p:nvPr/>
          </p:nvSpPr>
          <p:spPr>
            <a:xfrm>
              <a:off x="3664975" y="4843513"/>
              <a:ext cx="4061639" cy="729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ID" sz="1100" dirty="0"/>
                <a:t>• Tidak </a:t>
              </a:r>
              <a:r>
                <a:rPr lang="en-ID" sz="1100" dirty="0" err="1"/>
                <a:t>ada</a:t>
              </a:r>
              <a:r>
                <a:rPr lang="en-ID" sz="1100" dirty="0"/>
                <a:t> </a:t>
              </a:r>
              <a:r>
                <a:rPr lang="en-ID" sz="1100" dirty="0" err="1"/>
                <a:t>indikasi</a:t>
              </a:r>
              <a:r>
                <a:rPr lang="en-ID" sz="1100" dirty="0"/>
                <a:t> oversupply </a:t>
              </a:r>
              <a:r>
                <a:rPr lang="en-ID" sz="1100" dirty="0" err="1"/>
                <a:t>ekstrem</a:t>
              </a:r>
              <a:r>
                <a:rPr lang="en-ID" sz="1100" dirty="0"/>
                <a:t>.</a:t>
              </a:r>
              <a:br>
                <a:rPr lang="en-ID" sz="1100" dirty="0"/>
              </a:br>
              <a:r>
                <a:rPr lang="en-ID" sz="1100" dirty="0"/>
                <a:t>• </a:t>
              </a:r>
              <a:r>
                <a:rPr lang="en-ID" sz="1100" dirty="0" err="1"/>
                <a:t>Beberapa</a:t>
              </a:r>
              <a:r>
                <a:rPr lang="en-ID" sz="1100" dirty="0"/>
                <a:t> area </a:t>
              </a:r>
              <a:r>
                <a:rPr lang="en-ID" sz="1100" dirty="0" err="1"/>
                <a:t>dengan</a:t>
              </a:r>
              <a:r>
                <a:rPr lang="en-ID" sz="1100" dirty="0"/>
                <a:t> listing </a:t>
              </a:r>
              <a:r>
                <a:rPr lang="en-ID" sz="1100" dirty="0" err="1"/>
                <a:t>rendah</a:t>
              </a:r>
              <a:r>
                <a:rPr lang="en-ID" sz="1100" dirty="0"/>
                <a:t> + review </a:t>
              </a:r>
              <a:r>
                <a:rPr lang="en-ID" sz="1100" dirty="0" err="1"/>
                <a:t>baik</a:t>
              </a:r>
              <a:r>
                <a:rPr lang="en-ID" sz="1100" dirty="0"/>
                <a:t> → </a:t>
              </a:r>
              <a:r>
                <a:rPr lang="en-ID" sz="1100" dirty="0" err="1"/>
                <a:t>peluang</a:t>
              </a:r>
              <a:r>
                <a:rPr lang="en-ID" sz="1100" dirty="0"/>
                <a:t> </a:t>
              </a:r>
              <a:r>
                <a:rPr lang="en-ID" sz="1100" dirty="0" err="1"/>
                <a:t>eksplorasi</a:t>
              </a:r>
              <a:r>
                <a:rPr lang="en-ID" sz="1100" dirty="0"/>
                <a:t> </a:t>
              </a:r>
              <a:r>
                <a:rPr lang="en-ID" sz="1100" dirty="0" err="1"/>
                <a:t>lebih</a:t>
              </a:r>
              <a:r>
                <a:rPr lang="en-ID" sz="1100" dirty="0"/>
                <a:t> </a:t>
              </a:r>
              <a:r>
                <a:rPr lang="en-ID" sz="1100" dirty="0" err="1"/>
                <a:t>lanjut</a:t>
              </a:r>
              <a:r>
                <a:rPr lang="en-ID" sz="1100" dirty="0"/>
                <a:t>.</a:t>
              </a:r>
              <a:endParaRPr lang="en-IN" sz="1100" dirty="0">
                <a:latin typeface="+mn-lt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CA8D90C-98A6-B712-E3B9-D3D3BE7B98BF}"/>
                </a:ext>
              </a:extLst>
            </p:cNvPr>
            <p:cNvGrpSpPr/>
            <p:nvPr/>
          </p:nvGrpSpPr>
          <p:grpSpPr>
            <a:xfrm>
              <a:off x="1327710" y="4740697"/>
              <a:ext cx="1918418" cy="1015663"/>
              <a:chOff x="5638064" y="4811453"/>
              <a:chExt cx="1918418" cy="1015663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17D0128-90A8-D17D-C69F-EED7852ECA50}"/>
                  </a:ext>
                </a:extLst>
              </p:cNvPr>
              <p:cNvSpPr/>
              <p:nvPr/>
            </p:nvSpPr>
            <p:spPr>
              <a:xfrm>
                <a:off x="5638542" y="5020896"/>
                <a:ext cx="1917462" cy="541399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272E54-7E94-EB6E-19E6-CA121147AB98}"/>
                  </a:ext>
                </a:extLst>
              </p:cNvPr>
              <p:cNvSpPr txBox="1"/>
              <p:nvPr/>
            </p:nvSpPr>
            <p:spPr>
              <a:xfrm>
                <a:off x="5638064" y="5023274"/>
                <a:ext cx="1227062" cy="508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r"/>
                <a:r>
                  <a:rPr lang="en-IN" sz="1100" b="1" dirty="0" err="1">
                    <a:solidFill>
                      <a:schemeClr val="bg1"/>
                    </a:solidFill>
                    <a:latin typeface="+mn-lt"/>
                  </a:rPr>
                  <a:t>Potensi</a:t>
                </a:r>
                <a:r>
                  <a:rPr lang="en-IN" sz="1100" b="1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IN" sz="1100" b="1" dirty="0" err="1">
                    <a:solidFill>
                      <a:schemeClr val="bg1"/>
                    </a:solidFill>
                    <a:latin typeface="+mn-lt"/>
                  </a:rPr>
                  <a:t>Pertumbuhan</a:t>
                </a:r>
                <a:endParaRPr lang="en-IN" sz="11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81FE78-8B61-4C8C-AC0B-4322D5146219}"/>
                  </a:ext>
                </a:extLst>
              </p:cNvPr>
              <p:cNvSpPr txBox="1"/>
              <p:nvPr/>
            </p:nvSpPr>
            <p:spPr>
              <a:xfrm>
                <a:off x="6941816" y="4811453"/>
                <a:ext cx="614666" cy="1015663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en-IN" sz="6000" dirty="0"/>
                  <a:t>4</a:t>
                </a:r>
              </a:p>
            </p:txBody>
          </p:sp>
        </p:grp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7AE2E71-D1F5-3683-367B-0BE443592B22}"/>
              </a:ext>
            </a:extLst>
          </p:cNvPr>
          <p:cNvSpPr/>
          <p:nvPr/>
        </p:nvSpPr>
        <p:spPr>
          <a:xfrm>
            <a:off x="468073" y="5576075"/>
            <a:ext cx="9352828" cy="844817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D1030A-7EB2-76AC-3803-9321A17C3E25}"/>
              </a:ext>
            </a:extLst>
          </p:cNvPr>
          <p:cNvSpPr txBox="1"/>
          <p:nvPr/>
        </p:nvSpPr>
        <p:spPr>
          <a:xfrm>
            <a:off x="567260" y="5576075"/>
            <a:ext cx="9352828" cy="731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D" sz="1100" b="1" dirty="0"/>
              <a:t>Kesimpulan Utama</a:t>
            </a:r>
            <a:br>
              <a:rPr lang="en-ID" sz="1100" dirty="0"/>
            </a:br>
            <a:r>
              <a:rPr lang="en-ID" sz="1100" dirty="0"/>
              <a:t>Airbnb Bangkok </a:t>
            </a:r>
            <a:r>
              <a:rPr lang="en-ID" sz="1100" b="1" dirty="0" err="1"/>
              <a:t>didominasi</a:t>
            </a:r>
            <a:r>
              <a:rPr lang="en-ID" sz="1100" b="1" dirty="0"/>
              <a:t> </a:t>
            </a:r>
            <a:r>
              <a:rPr lang="en-ID" sz="1100" b="1" dirty="0" err="1"/>
              <a:t>akomodasi</a:t>
            </a:r>
            <a:r>
              <a:rPr lang="en-ID" sz="1100" b="1" dirty="0"/>
              <a:t> </a:t>
            </a:r>
            <a:r>
              <a:rPr lang="en-ID" sz="1100" b="1" dirty="0" err="1"/>
              <a:t>privat</a:t>
            </a:r>
            <a:r>
              <a:rPr lang="en-ID" sz="1100" b="1" dirty="0"/>
              <a:t> di Inner City</a:t>
            </a:r>
            <a:r>
              <a:rPr lang="en-ID" sz="1100" dirty="0"/>
              <a:t>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permintaan</a:t>
            </a:r>
            <a:r>
              <a:rPr lang="en-ID" sz="1100" dirty="0"/>
              <a:t> sangat </a:t>
            </a:r>
            <a:r>
              <a:rPr lang="en-ID" sz="1100" dirty="0" err="1"/>
              <a:t>tinggi</a:t>
            </a:r>
            <a:r>
              <a:rPr lang="en-ID" sz="1100" dirty="0"/>
              <a:t>. Middle &amp; Outer City </a:t>
            </a:r>
            <a:r>
              <a:rPr lang="en-ID" sz="1100" dirty="0" err="1"/>
              <a:t>masih</a:t>
            </a:r>
            <a:r>
              <a:rPr lang="en-ID" sz="1100" dirty="0"/>
              <a:t> punya </a:t>
            </a:r>
            <a:r>
              <a:rPr lang="en-ID" sz="1100" dirty="0" err="1"/>
              <a:t>potensi</a:t>
            </a:r>
            <a:r>
              <a:rPr lang="en-ID" sz="1100" dirty="0"/>
              <a:t> </a:t>
            </a:r>
            <a:r>
              <a:rPr lang="en-ID" sz="1100" dirty="0" err="1"/>
              <a:t>pertumbuhan</a:t>
            </a:r>
            <a:r>
              <a:rPr lang="en-ID" sz="1100" dirty="0"/>
              <a:t>, </a:t>
            </a:r>
            <a:r>
              <a:rPr lang="en-ID" sz="1100" dirty="0" err="1"/>
              <a:t>terutama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segmen</a:t>
            </a:r>
            <a:r>
              <a:rPr lang="en-ID" sz="1100" dirty="0"/>
              <a:t> </a:t>
            </a:r>
            <a:r>
              <a:rPr lang="en-ID" sz="1100" i="1" dirty="0"/>
              <a:t>Private room</a:t>
            </a:r>
            <a:r>
              <a:rPr lang="en-ID" sz="1100" dirty="0"/>
              <a:t>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B429C0F-9BF0-50B2-85C3-2A53603F5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7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1487-F54C-90BC-8580-2A710DE24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73F2720-657F-0D42-45FF-CCAF8502C510}"/>
              </a:ext>
            </a:extLst>
          </p:cNvPr>
          <p:cNvGrpSpPr/>
          <p:nvPr/>
        </p:nvGrpSpPr>
        <p:grpSpPr>
          <a:xfrm>
            <a:off x="1692387" y="329301"/>
            <a:ext cx="9282768" cy="886066"/>
            <a:chOff x="1551144" y="1408647"/>
            <a:chExt cx="68453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8D84B6D-9604-977A-82AA-EA0B6510B9AF}"/>
                </a:ext>
              </a:extLst>
            </p:cNvPr>
            <p:cNvSpPr/>
            <p:nvPr/>
          </p:nvSpPr>
          <p:spPr>
            <a:xfrm>
              <a:off x="1551144" y="1408647"/>
              <a:ext cx="68453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A86504-3D6F-8F41-C3B0-512B0D6EF1B0}"/>
                </a:ext>
              </a:extLst>
            </p:cNvPr>
            <p:cNvSpPr txBox="1"/>
            <p:nvPr/>
          </p:nvSpPr>
          <p:spPr>
            <a:xfrm>
              <a:off x="2020760" y="1528514"/>
              <a:ext cx="5408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200" b="1" spc="0" dirty="0" err="1">
                  <a:solidFill>
                    <a:srgbClr val="FF5A5F"/>
                  </a:solidFill>
                  <a:latin typeface="+mj-lt"/>
                </a:rPr>
                <a:t>Relevansi</a:t>
              </a:r>
              <a:r>
                <a:rPr lang="en-IN" sz="3200" b="1" spc="0" dirty="0">
                  <a:solidFill>
                    <a:srgbClr val="FF5A5F"/>
                  </a:solidFill>
                  <a:latin typeface="+mj-lt"/>
                </a:rPr>
                <a:t> </a:t>
              </a:r>
              <a:r>
                <a:rPr lang="en-IN" sz="3200" b="1" spc="0" dirty="0" err="1">
                  <a:solidFill>
                    <a:srgbClr val="FF5A5F"/>
                  </a:solidFill>
                  <a:latin typeface="+mj-lt"/>
                </a:rPr>
                <a:t>dengan</a:t>
              </a:r>
              <a:r>
                <a:rPr lang="en-IN" sz="3200" b="1" spc="0" dirty="0">
                  <a:solidFill>
                    <a:srgbClr val="FF5A5F"/>
                  </a:solidFill>
                  <a:latin typeface="+mj-lt"/>
                </a:rPr>
                <a:t> Tujuan </a:t>
              </a:r>
              <a:r>
                <a:rPr lang="en-IN" sz="3200" b="1" spc="0" dirty="0" err="1">
                  <a:solidFill>
                    <a:srgbClr val="FF5A5F"/>
                  </a:solidFill>
                  <a:latin typeface="+mj-lt"/>
                </a:rPr>
                <a:t>Analisis</a:t>
              </a:r>
              <a:endParaRPr lang="en-IN" sz="32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F2F0CC-6B8C-A915-91F2-0231D154EEBB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4EBA42B-7849-5043-1E83-D2B2D85A07E8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5CA49DD9-17F5-2AC9-8BB8-A25841502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098C8F4-BB97-A933-0260-7DB968FFE8C7}"/>
              </a:ext>
            </a:extLst>
          </p:cNvPr>
          <p:cNvGrpSpPr/>
          <p:nvPr/>
        </p:nvGrpSpPr>
        <p:grpSpPr>
          <a:xfrm>
            <a:off x="713141" y="1567552"/>
            <a:ext cx="6954351" cy="1015663"/>
            <a:chOff x="1346395" y="2434630"/>
            <a:chExt cx="6260905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511E75-D15C-C18B-9E3E-45BE0F9A2F8B}"/>
                </a:ext>
              </a:extLst>
            </p:cNvPr>
            <p:cNvSpPr txBox="1"/>
            <p:nvPr/>
          </p:nvSpPr>
          <p:spPr>
            <a:xfrm>
              <a:off x="3656871" y="2536714"/>
              <a:ext cx="3950429" cy="508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ID" sz="1100" dirty="0" err="1"/>
                <a:t>peta</a:t>
              </a:r>
              <a:r>
                <a:rPr lang="en-ID" sz="1100" dirty="0"/>
                <a:t> &amp; pie chart </a:t>
              </a:r>
              <a:r>
                <a:rPr lang="en-ID" sz="1100" dirty="0" err="1"/>
                <a:t>menunjukkan</a:t>
              </a:r>
              <a:r>
                <a:rPr lang="en-ID" sz="1100" dirty="0"/>
                <a:t> </a:t>
              </a:r>
              <a:r>
                <a:rPr lang="en-ID" sz="1100" dirty="0" err="1"/>
                <a:t>konsentrasi</a:t>
              </a:r>
              <a:r>
                <a:rPr lang="en-ID" sz="1100" dirty="0"/>
                <a:t> per zona &amp; neighbourhood.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80C8DC3-5EB6-42F6-EFC7-285D3BEC19E6}"/>
                </a:ext>
              </a:extLst>
            </p:cNvPr>
            <p:cNvGrpSpPr/>
            <p:nvPr/>
          </p:nvGrpSpPr>
          <p:grpSpPr>
            <a:xfrm>
              <a:off x="1346395" y="2434630"/>
              <a:ext cx="1917940" cy="1015663"/>
              <a:chOff x="5638542" y="2705577"/>
              <a:chExt cx="1917940" cy="1015663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A53128E-C119-955D-1675-039D4CCAA447}"/>
                  </a:ext>
                </a:extLst>
              </p:cNvPr>
              <p:cNvSpPr/>
              <p:nvPr/>
            </p:nvSpPr>
            <p:spPr>
              <a:xfrm>
                <a:off x="5638542" y="2914810"/>
                <a:ext cx="1917462" cy="541399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3881D-CEC8-9B0D-2E38-08C38C4A2620}"/>
                  </a:ext>
                </a:extLst>
              </p:cNvPr>
              <p:cNvSpPr txBox="1"/>
              <p:nvPr/>
            </p:nvSpPr>
            <p:spPr>
              <a:xfrm>
                <a:off x="5707122" y="2920844"/>
                <a:ext cx="1158004" cy="51821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r"/>
                <a:r>
                  <a:rPr lang="en-IN" sz="1400" b="1" dirty="0" err="1">
                    <a:solidFill>
                      <a:schemeClr val="bg1"/>
                    </a:solidFill>
                    <a:latin typeface="+mn-lt"/>
                  </a:rPr>
                  <a:t>Distribusi</a:t>
                </a:r>
                <a:r>
                  <a:rPr lang="en-IN" sz="1400" b="1" dirty="0">
                    <a:solidFill>
                      <a:schemeClr val="bg1"/>
                    </a:solidFill>
                    <a:latin typeface="+mn-lt"/>
                  </a:rPr>
                  <a:t> Listing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037292-A0CF-3EB8-EB52-7ABED58C2C9C}"/>
                  </a:ext>
                </a:extLst>
              </p:cNvPr>
              <p:cNvSpPr txBox="1"/>
              <p:nvPr/>
            </p:nvSpPr>
            <p:spPr>
              <a:xfrm>
                <a:off x="6941816" y="2705577"/>
                <a:ext cx="614666" cy="1015663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en-IN" sz="6000" dirty="0"/>
                  <a:t>1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258B3A-3DDD-29CB-F713-B3FA9354CF4E}"/>
              </a:ext>
            </a:extLst>
          </p:cNvPr>
          <p:cNvGrpSpPr/>
          <p:nvPr/>
        </p:nvGrpSpPr>
        <p:grpSpPr>
          <a:xfrm>
            <a:off x="713141" y="2558215"/>
            <a:ext cx="7087411" cy="1015663"/>
            <a:chOff x="1345917" y="3609996"/>
            <a:chExt cx="6380697" cy="10156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ADDE98-DD98-9A24-9970-E3595CE5EC7F}"/>
                </a:ext>
              </a:extLst>
            </p:cNvPr>
            <p:cNvSpPr txBox="1"/>
            <p:nvPr/>
          </p:nvSpPr>
          <p:spPr>
            <a:xfrm>
              <a:off x="3664975" y="3710968"/>
              <a:ext cx="4061639" cy="29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it-IT" sz="1100" dirty="0"/>
                <a:t>Entire home/apt &amp; Private room dominan di semua zona.</a:t>
              </a:r>
              <a:endParaRPr lang="en-IN" sz="1100" dirty="0">
                <a:latin typeface="+mn-l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B632A9-6CA7-FDFE-5E63-52523EB2D02E}"/>
                </a:ext>
              </a:extLst>
            </p:cNvPr>
            <p:cNvGrpSpPr/>
            <p:nvPr/>
          </p:nvGrpSpPr>
          <p:grpSpPr>
            <a:xfrm>
              <a:off x="1345917" y="3609996"/>
              <a:ext cx="1917940" cy="1015663"/>
              <a:chOff x="5638542" y="3642399"/>
              <a:chExt cx="1917940" cy="1015663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52D178D-9CE5-5416-9272-0A24E8D3A21D}"/>
                  </a:ext>
                </a:extLst>
              </p:cNvPr>
              <p:cNvSpPr/>
              <p:nvPr/>
            </p:nvSpPr>
            <p:spPr>
              <a:xfrm>
                <a:off x="5638542" y="3847505"/>
                <a:ext cx="1917462" cy="541399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A8C144-2A98-250D-62D7-EC926FE2B6B2}"/>
                  </a:ext>
                </a:extLst>
              </p:cNvPr>
              <p:cNvSpPr txBox="1"/>
              <p:nvPr/>
            </p:nvSpPr>
            <p:spPr>
              <a:xfrm>
                <a:off x="5707122" y="3853539"/>
                <a:ext cx="1158004" cy="51821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r"/>
                <a:r>
                  <a:rPr lang="en-IN" sz="1400" b="1" dirty="0" err="1">
                    <a:solidFill>
                      <a:schemeClr val="bg1"/>
                    </a:solidFill>
                    <a:latin typeface="+mn-lt"/>
                  </a:rPr>
                  <a:t>Tipe</a:t>
                </a:r>
                <a:r>
                  <a:rPr lang="en-IN" sz="1400" b="1" dirty="0">
                    <a:solidFill>
                      <a:schemeClr val="bg1"/>
                    </a:solidFill>
                    <a:latin typeface="+mn-lt"/>
                  </a:rPr>
                  <a:t> Kamar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45D4DD-3F64-5143-10E7-EF0C96B2CCCE}"/>
                  </a:ext>
                </a:extLst>
              </p:cNvPr>
              <p:cNvSpPr txBox="1"/>
              <p:nvPr/>
            </p:nvSpPr>
            <p:spPr>
              <a:xfrm>
                <a:off x="6941816" y="3642399"/>
                <a:ext cx="614666" cy="1015663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en-IN" sz="6000" dirty="0"/>
                  <a:t>2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75C205-0702-3F6F-E1D7-69315FB056B5}"/>
              </a:ext>
            </a:extLst>
          </p:cNvPr>
          <p:cNvGrpSpPr/>
          <p:nvPr/>
        </p:nvGrpSpPr>
        <p:grpSpPr>
          <a:xfrm>
            <a:off x="712662" y="3548878"/>
            <a:ext cx="7107635" cy="1015663"/>
            <a:chOff x="1327710" y="4740697"/>
            <a:chExt cx="6398904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0C87BB-94CC-FF25-3A47-80D4D982D88C}"/>
                </a:ext>
              </a:extLst>
            </p:cNvPr>
            <p:cNvSpPr txBox="1"/>
            <p:nvPr/>
          </p:nvSpPr>
          <p:spPr>
            <a:xfrm>
              <a:off x="3664975" y="4843513"/>
              <a:ext cx="4061639" cy="508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US" sz="1100" dirty="0"/>
                <a:t>review </a:t>
              </a:r>
              <a:r>
                <a:rPr lang="en-US" sz="1100" dirty="0" err="1"/>
                <a:t>menunjukkan</a:t>
              </a:r>
              <a:r>
                <a:rPr lang="en-US" sz="1100" dirty="0"/>
                <a:t> </a:t>
              </a:r>
              <a:r>
                <a:rPr lang="en-US" sz="1100" dirty="0" err="1"/>
                <a:t>tren</a:t>
              </a:r>
              <a:r>
                <a:rPr lang="en-US" sz="1100" dirty="0"/>
                <a:t> </a:t>
              </a:r>
              <a:r>
                <a:rPr lang="en-US" sz="1100" dirty="0" err="1"/>
                <a:t>preferensi</a:t>
              </a:r>
              <a:r>
                <a:rPr lang="en-US" sz="1100" dirty="0"/>
                <a:t> &amp; area </a:t>
              </a:r>
              <a:r>
                <a:rPr lang="en-US" sz="1100" dirty="0" err="1"/>
                <a:t>dengan</a:t>
              </a:r>
              <a:r>
                <a:rPr lang="en-US" sz="1100" dirty="0"/>
                <a:t> demand </a:t>
              </a:r>
              <a:r>
                <a:rPr lang="en-US" sz="1100" dirty="0" err="1"/>
                <a:t>tinggi</a:t>
              </a:r>
              <a:r>
                <a:rPr lang="en-US" sz="1100" dirty="0"/>
                <a:t>.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30FF10-6D2D-F7FB-2C20-01E1562783D5}"/>
                </a:ext>
              </a:extLst>
            </p:cNvPr>
            <p:cNvGrpSpPr/>
            <p:nvPr/>
          </p:nvGrpSpPr>
          <p:grpSpPr>
            <a:xfrm>
              <a:off x="1327710" y="4740697"/>
              <a:ext cx="1918418" cy="1015663"/>
              <a:chOff x="5638064" y="4811453"/>
              <a:chExt cx="1918418" cy="1015663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9E40EA6-2AB6-4069-C41B-E170709CA327}"/>
                  </a:ext>
                </a:extLst>
              </p:cNvPr>
              <p:cNvSpPr/>
              <p:nvPr/>
            </p:nvSpPr>
            <p:spPr>
              <a:xfrm>
                <a:off x="5638542" y="5020896"/>
                <a:ext cx="1917462" cy="541399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C0FF7-5786-E849-A729-63805BEC5A4F}"/>
                  </a:ext>
                </a:extLst>
              </p:cNvPr>
              <p:cNvSpPr txBox="1"/>
              <p:nvPr/>
            </p:nvSpPr>
            <p:spPr>
              <a:xfrm>
                <a:off x="5638064" y="5023274"/>
                <a:ext cx="1227062" cy="508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r"/>
                <a:r>
                  <a:rPr lang="en-IN" sz="1100" b="1" dirty="0" err="1">
                    <a:solidFill>
                      <a:schemeClr val="bg1"/>
                    </a:solidFill>
                    <a:latin typeface="+mn-lt"/>
                  </a:rPr>
                  <a:t>Permintaan</a:t>
                </a:r>
                <a:r>
                  <a:rPr lang="en-IN" sz="1100" b="1" dirty="0">
                    <a:solidFill>
                      <a:schemeClr val="bg1"/>
                    </a:solidFill>
                    <a:latin typeface="+mn-lt"/>
                  </a:rPr>
                  <a:t> (Review)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400402-1D01-DD07-39F5-359EB3DA59A9}"/>
                  </a:ext>
                </a:extLst>
              </p:cNvPr>
              <p:cNvSpPr txBox="1"/>
              <p:nvPr/>
            </p:nvSpPr>
            <p:spPr>
              <a:xfrm>
                <a:off x="6941816" y="4811453"/>
                <a:ext cx="614666" cy="1015663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en-IN" sz="6000" dirty="0"/>
                  <a:t>3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5153B-0C54-077A-E248-D79E16897C35}"/>
              </a:ext>
            </a:extLst>
          </p:cNvPr>
          <p:cNvGrpSpPr/>
          <p:nvPr/>
        </p:nvGrpSpPr>
        <p:grpSpPr>
          <a:xfrm>
            <a:off x="712662" y="4479500"/>
            <a:ext cx="7107635" cy="1015663"/>
            <a:chOff x="1327710" y="4740697"/>
            <a:chExt cx="6398904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1A6CCA-B44F-9C6E-6A05-1CA3D0513959}"/>
                </a:ext>
              </a:extLst>
            </p:cNvPr>
            <p:cNvSpPr txBox="1"/>
            <p:nvPr/>
          </p:nvSpPr>
          <p:spPr>
            <a:xfrm>
              <a:off x="3664975" y="4843513"/>
              <a:ext cx="4061639" cy="508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defRPr>
              </a:lvl1pPr>
            </a:lstStyle>
            <a:p>
              <a:r>
                <a:rPr lang="en-ID" sz="1100" dirty="0" err="1"/>
                <a:t>belum</a:t>
              </a:r>
              <a:r>
                <a:rPr lang="en-ID" sz="1100" dirty="0"/>
                <a:t> </a:t>
              </a:r>
              <a:r>
                <a:rPr lang="en-ID" sz="1100" dirty="0" err="1"/>
                <a:t>ada</a:t>
              </a:r>
              <a:r>
                <a:rPr lang="en-ID" sz="1100" dirty="0"/>
                <a:t> oversupply/opportunity </a:t>
              </a:r>
              <a:r>
                <a:rPr lang="en-ID" sz="1100" dirty="0" err="1"/>
                <a:t>ekstrem</a:t>
              </a:r>
              <a:r>
                <a:rPr lang="en-ID" sz="1100" dirty="0"/>
                <a:t>, </a:t>
              </a:r>
              <a:r>
                <a:rPr lang="en-ID" sz="1100" dirty="0" err="1"/>
                <a:t>namun</a:t>
              </a:r>
              <a:r>
                <a:rPr lang="en-ID" sz="1100" dirty="0"/>
                <a:t> </a:t>
              </a:r>
              <a:r>
                <a:rPr lang="en-ID" sz="1100" dirty="0" err="1"/>
                <a:t>membuka</a:t>
              </a:r>
              <a:r>
                <a:rPr lang="en-ID" sz="1100" dirty="0"/>
                <a:t> </a:t>
              </a:r>
              <a:r>
                <a:rPr lang="en-ID" sz="1100" dirty="0" err="1"/>
                <a:t>ruang</a:t>
              </a:r>
              <a:r>
                <a:rPr lang="en-ID" sz="1100" dirty="0"/>
                <a:t> </a:t>
              </a:r>
              <a:r>
                <a:rPr lang="en-ID" sz="1100" dirty="0" err="1"/>
                <a:t>analisis</a:t>
              </a:r>
              <a:r>
                <a:rPr lang="en-ID" sz="1100" dirty="0"/>
                <a:t> </a:t>
              </a:r>
              <a:r>
                <a:rPr lang="en-ID" sz="1100" dirty="0" err="1"/>
                <a:t>lanjutan</a:t>
              </a:r>
              <a:r>
                <a:rPr lang="en-ID" sz="1100" dirty="0"/>
                <a:t>.</a:t>
              </a:r>
              <a:endParaRPr lang="en-IN" sz="1100" dirty="0">
                <a:latin typeface="+mn-lt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81A2ABB-CB3D-6A1E-AFC1-DCFFCD2F1ECB}"/>
                </a:ext>
              </a:extLst>
            </p:cNvPr>
            <p:cNvGrpSpPr/>
            <p:nvPr/>
          </p:nvGrpSpPr>
          <p:grpSpPr>
            <a:xfrm>
              <a:off x="1327710" y="4740697"/>
              <a:ext cx="1918418" cy="1015663"/>
              <a:chOff x="5638064" y="4811453"/>
              <a:chExt cx="1918418" cy="1015663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97FC241-696A-8479-6227-CED6FE1F9FEF}"/>
                  </a:ext>
                </a:extLst>
              </p:cNvPr>
              <p:cNvSpPr/>
              <p:nvPr/>
            </p:nvSpPr>
            <p:spPr>
              <a:xfrm>
                <a:off x="5638542" y="5020896"/>
                <a:ext cx="1917462" cy="541399"/>
              </a:xfrm>
              <a:prstGeom prst="roundRect">
                <a:avLst/>
              </a:prstGeom>
              <a:solidFill>
                <a:srgbClr val="FF5A5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A675CD-E5C0-6762-0D13-91EBCE7C8D3C}"/>
                  </a:ext>
                </a:extLst>
              </p:cNvPr>
              <p:cNvSpPr txBox="1"/>
              <p:nvPr/>
            </p:nvSpPr>
            <p:spPr>
              <a:xfrm>
                <a:off x="5638064" y="5023274"/>
                <a:ext cx="1227062" cy="5086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>
                  <a:lnSpc>
                    <a:spcPts val="1700"/>
                  </a:lnSpc>
                  <a:defRPr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Montserrat" pitchFamily="2" charset="0"/>
                  </a:defRPr>
                </a:lvl1pPr>
              </a:lstStyle>
              <a:p>
                <a:pPr algn="r"/>
                <a:r>
                  <a:rPr lang="en-IN" sz="1100" b="1" dirty="0" err="1">
                    <a:solidFill>
                      <a:schemeClr val="bg1"/>
                    </a:solidFill>
                    <a:latin typeface="+mn-lt"/>
                  </a:rPr>
                  <a:t>Potensi</a:t>
                </a:r>
                <a:r>
                  <a:rPr lang="en-IN" sz="1100" b="1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IN" sz="1100" b="1" dirty="0" err="1">
                    <a:solidFill>
                      <a:schemeClr val="bg1"/>
                    </a:solidFill>
                    <a:latin typeface="+mn-lt"/>
                  </a:rPr>
                  <a:t>Pertumbuhan</a:t>
                </a:r>
                <a:endParaRPr lang="en-IN" sz="11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3F4539-FE50-E7DC-C1BE-9795A1FB67D9}"/>
                  </a:ext>
                </a:extLst>
              </p:cNvPr>
              <p:cNvSpPr txBox="1"/>
              <p:nvPr/>
            </p:nvSpPr>
            <p:spPr>
              <a:xfrm>
                <a:off x="6941816" y="4811453"/>
                <a:ext cx="614666" cy="1015663"/>
              </a:xfrm>
              <a:prstGeom prst="rect">
                <a:avLst/>
              </a:prstGeom>
              <a:noFill/>
              <a:effectLst>
                <a:outerShdw blurRad="50800" dist="88900" algn="l" rotWithShape="0">
                  <a:prstClr val="black">
                    <a:alpha val="6000"/>
                  </a:prst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defRPr sz="16600" spc="0">
                    <a:solidFill>
                      <a:schemeClr val="bg1"/>
                    </a:solidFill>
                    <a:latin typeface="Poppins ExtraLight" panose="00000300000000000000" pitchFamily="2" charset="0"/>
                    <a:cs typeface="Poppins ExtraLight" panose="00000300000000000000" pitchFamily="2" charset="0"/>
                  </a:defRPr>
                </a:lvl1pPr>
              </a:lstStyle>
              <a:p>
                <a:r>
                  <a:rPr lang="en-IN" sz="6000" dirty="0"/>
                  <a:t>4</a:t>
                </a:r>
              </a:p>
            </p:txBody>
          </p:sp>
        </p:grp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C7CA5A-08FD-A1C2-540E-211ADC26FB8C}"/>
              </a:ext>
            </a:extLst>
          </p:cNvPr>
          <p:cNvSpPr/>
          <p:nvPr/>
        </p:nvSpPr>
        <p:spPr>
          <a:xfrm>
            <a:off x="468073" y="5576075"/>
            <a:ext cx="9352828" cy="844817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E55BB3-69DE-8333-C6CE-1DF45622AE4A}"/>
              </a:ext>
            </a:extLst>
          </p:cNvPr>
          <p:cNvSpPr txBox="1"/>
          <p:nvPr/>
        </p:nvSpPr>
        <p:spPr>
          <a:xfrm>
            <a:off x="542093" y="5699070"/>
            <a:ext cx="9352828" cy="508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D" sz="1100" b="1" dirty="0"/>
              <a:t>Kesimpulan</a:t>
            </a:r>
          </a:p>
          <a:p>
            <a:r>
              <a:rPr lang="en-ID" sz="1100" b="1" dirty="0"/>
              <a:t>Hasil </a:t>
            </a:r>
            <a:r>
              <a:rPr lang="en-ID" sz="1100" b="1" dirty="0" err="1"/>
              <a:t>analisis</a:t>
            </a:r>
            <a:r>
              <a:rPr lang="en-ID" sz="1100" b="1" dirty="0"/>
              <a:t> </a:t>
            </a:r>
            <a:r>
              <a:rPr lang="en-ID" sz="1100" b="1" dirty="0" err="1"/>
              <a:t>mendukung</a:t>
            </a:r>
            <a:r>
              <a:rPr lang="en-ID" sz="1100" b="1" dirty="0"/>
              <a:t> </a:t>
            </a:r>
            <a:r>
              <a:rPr lang="en-ID" sz="1100" b="1" dirty="0" err="1"/>
              <a:t>tujuan</a:t>
            </a:r>
            <a:r>
              <a:rPr lang="en-ID" sz="1100" b="1" dirty="0"/>
              <a:t> </a:t>
            </a:r>
            <a:r>
              <a:rPr lang="en-ID" sz="1100" b="1" dirty="0" err="1"/>
              <a:t>memberikan</a:t>
            </a:r>
            <a:r>
              <a:rPr lang="en-ID" sz="1100" b="1" dirty="0"/>
              <a:t> </a:t>
            </a:r>
            <a:r>
              <a:rPr lang="en-ID" sz="1100" b="1" dirty="0" err="1"/>
              <a:t>wawasan</a:t>
            </a:r>
            <a:r>
              <a:rPr lang="en-ID" sz="1100" b="1" dirty="0"/>
              <a:t> </a:t>
            </a:r>
            <a:r>
              <a:rPr lang="en-ID" sz="1100" b="1" dirty="0" err="1"/>
              <a:t>berbasis</a:t>
            </a:r>
            <a:r>
              <a:rPr lang="en-ID" sz="1100" b="1" dirty="0"/>
              <a:t> data </a:t>
            </a:r>
            <a:r>
              <a:rPr lang="en-ID" sz="1100" b="1" dirty="0" err="1"/>
              <a:t>bagi</a:t>
            </a:r>
            <a:r>
              <a:rPr lang="en-ID" sz="1100" b="1" dirty="0"/>
              <a:t> </a:t>
            </a:r>
            <a:r>
              <a:rPr lang="en-ID" sz="1100" b="1" dirty="0" err="1"/>
              <a:t>tim</a:t>
            </a:r>
            <a:r>
              <a:rPr lang="en-ID" sz="1100" b="1" dirty="0"/>
              <a:t> internal Airbnb.</a:t>
            </a:r>
            <a:endParaRPr lang="en-ID" sz="11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4C78548-6DD0-FEE0-9F6A-09D5712FF84A}"/>
              </a:ext>
            </a:extLst>
          </p:cNvPr>
          <p:cNvSpPr/>
          <p:nvPr/>
        </p:nvSpPr>
        <p:spPr>
          <a:xfrm>
            <a:off x="9845584" y="1717670"/>
            <a:ext cx="1905872" cy="1757070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4" name="Picture Placeholder 53" descr="A living room with a tv and a couch&#10;&#10;Description automatically generated">
            <a:extLst>
              <a:ext uri="{FF2B5EF4-FFF2-40B4-BE49-F238E27FC236}">
                <a16:creationId xmlns:a16="http://schemas.microsoft.com/office/drawing/2014/main" id="{E986FEB2-5740-4079-9505-5257389CD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r="10058"/>
          <a:stretch>
            <a:fillRect/>
          </a:stretch>
        </p:blipFill>
        <p:spPr>
          <a:xfrm>
            <a:off x="9645082" y="1717670"/>
            <a:ext cx="2106374" cy="1757070"/>
          </a:xfrm>
          <a:custGeom>
            <a:avLst/>
            <a:gdLst>
              <a:gd name="connsiteX0" fmla="*/ 177793 w 2709954"/>
              <a:gd name="connsiteY0" fmla="*/ 0 h 2260557"/>
              <a:gd name="connsiteX1" fmla="*/ 2532161 w 2709954"/>
              <a:gd name="connsiteY1" fmla="*/ 0 h 2260557"/>
              <a:gd name="connsiteX2" fmla="*/ 2709954 w 2709954"/>
              <a:gd name="connsiteY2" fmla="*/ 177793 h 2260557"/>
              <a:gd name="connsiteX3" fmla="*/ 2709954 w 2709954"/>
              <a:gd name="connsiteY3" fmla="*/ 2082764 h 2260557"/>
              <a:gd name="connsiteX4" fmla="*/ 2532161 w 2709954"/>
              <a:gd name="connsiteY4" fmla="*/ 2260557 h 2260557"/>
              <a:gd name="connsiteX5" fmla="*/ 177793 w 2709954"/>
              <a:gd name="connsiteY5" fmla="*/ 2260557 h 2260557"/>
              <a:gd name="connsiteX6" fmla="*/ 0 w 2709954"/>
              <a:gd name="connsiteY6" fmla="*/ 2082764 h 2260557"/>
              <a:gd name="connsiteX7" fmla="*/ 0 w 2709954"/>
              <a:gd name="connsiteY7" fmla="*/ 177793 h 2260557"/>
              <a:gd name="connsiteX8" fmla="*/ 177793 w 2709954"/>
              <a:gd name="connsiteY8" fmla="*/ 0 h 226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9954" h="2260557">
                <a:moveTo>
                  <a:pt x="177793" y="0"/>
                </a:moveTo>
                <a:lnTo>
                  <a:pt x="2532161" y="0"/>
                </a:lnTo>
                <a:cubicBezTo>
                  <a:pt x="2630353" y="0"/>
                  <a:pt x="2709954" y="79601"/>
                  <a:pt x="2709954" y="177793"/>
                </a:cubicBezTo>
                <a:lnTo>
                  <a:pt x="2709954" y="2082764"/>
                </a:lnTo>
                <a:cubicBezTo>
                  <a:pt x="2709954" y="2180956"/>
                  <a:pt x="2630353" y="2260557"/>
                  <a:pt x="2532161" y="2260557"/>
                </a:cubicBezTo>
                <a:lnTo>
                  <a:pt x="177793" y="2260557"/>
                </a:lnTo>
                <a:cubicBezTo>
                  <a:pt x="79601" y="2260557"/>
                  <a:pt x="0" y="2180956"/>
                  <a:pt x="0" y="2082764"/>
                </a:cubicBezTo>
                <a:lnTo>
                  <a:pt x="0" y="177793"/>
                </a:lnTo>
                <a:cubicBezTo>
                  <a:pt x="0" y="79601"/>
                  <a:pt x="79601" y="0"/>
                  <a:pt x="177793" y="0"/>
                </a:cubicBezTo>
                <a:close/>
              </a:path>
            </a:pathLst>
          </a:custGeom>
        </p:spPr>
      </p:pic>
      <p:sp>
        <p:nvSpPr>
          <p:cNvPr id="45" name="Graphic 3" descr="Heart with solid fill">
            <a:extLst>
              <a:ext uri="{FF2B5EF4-FFF2-40B4-BE49-F238E27FC236}">
                <a16:creationId xmlns:a16="http://schemas.microsoft.com/office/drawing/2014/main" id="{6E506E4F-24BF-5D2E-9D5F-F6B11937A2E1}"/>
              </a:ext>
            </a:extLst>
          </p:cNvPr>
          <p:cNvSpPr/>
          <p:nvPr/>
        </p:nvSpPr>
        <p:spPr>
          <a:xfrm>
            <a:off x="11447241" y="1923968"/>
            <a:ext cx="167592" cy="166540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77314AD-18D3-9945-A5A2-65E62A7A122F}"/>
              </a:ext>
            </a:extLst>
          </p:cNvPr>
          <p:cNvSpPr/>
          <p:nvPr/>
        </p:nvSpPr>
        <p:spPr>
          <a:xfrm>
            <a:off x="9663203" y="3825831"/>
            <a:ext cx="2063570" cy="1659190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8" name="Picture Placeholder 55" descr="A deck with chairs and a railing&#10;&#10;Description automatically generated">
            <a:extLst>
              <a:ext uri="{FF2B5EF4-FFF2-40B4-BE49-F238E27FC236}">
                <a16:creationId xmlns:a16="http://schemas.microsoft.com/office/drawing/2014/main" id="{A54AF1D6-2793-4DE4-AE6F-4021D97FD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4" b="9344"/>
          <a:stretch>
            <a:fillRect/>
          </a:stretch>
        </p:blipFill>
        <p:spPr>
          <a:xfrm>
            <a:off x="9663203" y="3723431"/>
            <a:ext cx="2063570" cy="1755854"/>
          </a:xfrm>
          <a:custGeom>
            <a:avLst/>
            <a:gdLst>
              <a:gd name="connsiteX0" fmla="*/ 173301 w 2709954"/>
              <a:gd name="connsiteY0" fmla="*/ 0 h 2203450"/>
              <a:gd name="connsiteX1" fmla="*/ 2536653 w 2709954"/>
              <a:gd name="connsiteY1" fmla="*/ 0 h 2203450"/>
              <a:gd name="connsiteX2" fmla="*/ 2709954 w 2709954"/>
              <a:gd name="connsiteY2" fmla="*/ 173301 h 2203450"/>
              <a:gd name="connsiteX3" fmla="*/ 2709954 w 2709954"/>
              <a:gd name="connsiteY3" fmla="*/ 2030149 h 2203450"/>
              <a:gd name="connsiteX4" fmla="*/ 2536653 w 2709954"/>
              <a:gd name="connsiteY4" fmla="*/ 2203450 h 2203450"/>
              <a:gd name="connsiteX5" fmla="*/ 173301 w 2709954"/>
              <a:gd name="connsiteY5" fmla="*/ 2203450 h 2203450"/>
              <a:gd name="connsiteX6" fmla="*/ 0 w 2709954"/>
              <a:gd name="connsiteY6" fmla="*/ 2030149 h 2203450"/>
              <a:gd name="connsiteX7" fmla="*/ 0 w 2709954"/>
              <a:gd name="connsiteY7" fmla="*/ 173301 h 2203450"/>
              <a:gd name="connsiteX8" fmla="*/ 173301 w 2709954"/>
              <a:gd name="connsiteY8" fmla="*/ 0 h 220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9954" h="2203450">
                <a:moveTo>
                  <a:pt x="173301" y="0"/>
                </a:moveTo>
                <a:lnTo>
                  <a:pt x="2536653" y="0"/>
                </a:lnTo>
                <a:cubicBezTo>
                  <a:pt x="2632364" y="0"/>
                  <a:pt x="2709954" y="77590"/>
                  <a:pt x="2709954" y="173301"/>
                </a:cubicBezTo>
                <a:lnTo>
                  <a:pt x="2709954" y="2030149"/>
                </a:lnTo>
                <a:cubicBezTo>
                  <a:pt x="2709954" y="2125860"/>
                  <a:pt x="2632364" y="2203450"/>
                  <a:pt x="2536653" y="2203450"/>
                </a:cubicBezTo>
                <a:lnTo>
                  <a:pt x="173301" y="2203450"/>
                </a:lnTo>
                <a:cubicBezTo>
                  <a:pt x="77590" y="2203450"/>
                  <a:pt x="0" y="2125860"/>
                  <a:pt x="0" y="2030149"/>
                </a:cubicBezTo>
                <a:lnTo>
                  <a:pt x="0" y="173301"/>
                </a:lnTo>
                <a:cubicBezTo>
                  <a:pt x="0" y="77590"/>
                  <a:pt x="77590" y="0"/>
                  <a:pt x="173301" y="0"/>
                </a:cubicBezTo>
                <a:close/>
              </a:path>
            </a:pathLst>
          </a:custGeom>
        </p:spPr>
      </p:pic>
      <p:sp>
        <p:nvSpPr>
          <p:cNvPr id="50" name="Graphic 3" descr="Heart with solid fill">
            <a:extLst>
              <a:ext uri="{FF2B5EF4-FFF2-40B4-BE49-F238E27FC236}">
                <a16:creationId xmlns:a16="http://schemas.microsoft.com/office/drawing/2014/main" id="{27EF68CB-1E91-0286-644B-21886EADC391}"/>
              </a:ext>
            </a:extLst>
          </p:cNvPr>
          <p:cNvSpPr/>
          <p:nvPr/>
        </p:nvSpPr>
        <p:spPr>
          <a:xfrm>
            <a:off x="11356512" y="3955755"/>
            <a:ext cx="181459" cy="161339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EAB6B4D-6B89-FA88-998F-41C6E5D93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26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DAFC1-842C-9518-3997-6F479A20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FFFC02-CBA8-A310-DAA8-3639D9362D87}"/>
              </a:ext>
            </a:extLst>
          </p:cNvPr>
          <p:cNvSpPr/>
          <p:nvPr/>
        </p:nvSpPr>
        <p:spPr>
          <a:xfrm>
            <a:off x="848439" y="3518593"/>
            <a:ext cx="2340754" cy="2774973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C4838F-4291-4F48-618F-A30BE5436F0B}"/>
              </a:ext>
            </a:extLst>
          </p:cNvPr>
          <p:cNvSpPr/>
          <p:nvPr/>
        </p:nvSpPr>
        <p:spPr>
          <a:xfrm>
            <a:off x="3421956" y="3176870"/>
            <a:ext cx="2340754" cy="2870902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6F098D-31A9-B753-2FFF-1D7C1EB63AA8}"/>
              </a:ext>
            </a:extLst>
          </p:cNvPr>
          <p:cNvSpPr/>
          <p:nvPr/>
        </p:nvSpPr>
        <p:spPr>
          <a:xfrm>
            <a:off x="5995473" y="2835148"/>
            <a:ext cx="2340754" cy="2703409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5A3D015-0433-FEC0-C03E-4D9C1E519094}"/>
              </a:ext>
            </a:extLst>
          </p:cNvPr>
          <p:cNvSpPr/>
          <p:nvPr/>
        </p:nvSpPr>
        <p:spPr>
          <a:xfrm>
            <a:off x="8568990" y="2484211"/>
            <a:ext cx="2340754" cy="2458727"/>
          </a:xfrm>
          <a:prstGeom prst="roundRect">
            <a:avLst>
              <a:gd name="adj" fmla="val 867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DC8024-D92A-0D0D-9C0C-B3DCDEA8F60A}"/>
              </a:ext>
            </a:extLst>
          </p:cNvPr>
          <p:cNvGrpSpPr/>
          <p:nvPr/>
        </p:nvGrpSpPr>
        <p:grpSpPr>
          <a:xfrm>
            <a:off x="1559267" y="475741"/>
            <a:ext cx="9073465" cy="886066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C5A79F6-B8A2-5086-A95D-7E787A0D3696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045D64-EBC4-CBB0-1700-A67F076B5E66}"/>
                </a:ext>
              </a:extLst>
            </p:cNvPr>
            <p:cNvSpPr txBox="1"/>
            <p:nvPr/>
          </p:nvSpPr>
          <p:spPr>
            <a:xfrm>
              <a:off x="1310297" y="1528514"/>
              <a:ext cx="5198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200" b="1" spc="0" dirty="0">
                  <a:solidFill>
                    <a:srgbClr val="FF5A5F"/>
                  </a:solidFill>
                  <a:latin typeface="+mj-lt"/>
                </a:rPr>
                <a:t>Business Recommendation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9A949FD-0D7B-BE36-6A00-CC3D10FBD60F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150F2BDE-E866-2D06-32CA-850BEDD2D108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B6F0FCD5-9DE0-B303-9934-47C951D4A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42BA9C4-58DE-3F2B-F2A3-691DE44B0266}"/>
              </a:ext>
            </a:extLst>
          </p:cNvPr>
          <p:cNvSpPr txBox="1"/>
          <p:nvPr/>
        </p:nvSpPr>
        <p:spPr>
          <a:xfrm>
            <a:off x="1113842" y="3925013"/>
            <a:ext cx="1809947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400" b="1" dirty="0" err="1">
                <a:latin typeface="+mn-lt"/>
              </a:rPr>
              <a:t>Akuisisi</a:t>
            </a:r>
            <a:r>
              <a:rPr lang="en-IN" sz="1400" b="1" dirty="0">
                <a:latin typeface="+mn-lt"/>
              </a:rPr>
              <a:t> Host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430922-04AC-B9B1-91EE-88CC3A5F4FC8}"/>
              </a:ext>
            </a:extLst>
          </p:cNvPr>
          <p:cNvSpPr txBox="1"/>
          <p:nvPr/>
        </p:nvSpPr>
        <p:spPr>
          <a:xfrm>
            <a:off x="3669100" y="3471431"/>
            <a:ext cx="1840203" cy="518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400" b="1" dirty="0">
                <a:latin typeface="+mn-lt"/>
              </a:rPr>
              <a:t>Marketing &amp; </a:t>
            </a:r>
            <a:r>
              <a:rPr lang="en-IN" sz="1400" b="1" dirty="0" err="1">
                <a:latin typeface="+mn-lt"/>
              </a:rPr>
              <a:t>Promosi</a:t>
            </a:r>
            <a:endParaRPr lang="en-IN" sz="1400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98F23-AD2F-E1C8-3DA2-AC56E7B4883E}"/>
              </a:ext>
            </a:extLst>
          </p:cNvPr>
          <p:cNvSpPr txBox="1"/>
          <p:nvPr/>
        </p:nvSpPr>
        <p:spPr>
          <a:xfrm>
            <a:off x="6260876" y="3259483"/>
            <a:ext cx="1809947" cy="518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400" b="1" dirty="0">
                <a:latin typeface="+mn-lt"/>
              </a:rPr>
              <a:t>Platform 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6B327-650E-31AE-CF42-8D33EDD06BF0}"/>
              </a:ext>
            </a:extLst>
          </p:cNvPr>
          <p:cNvSpPr txBox="1"/>
          <p:nvPr/>
        </p:nvSpPr>
        <p:spPr>
          <a:xfrm>
            <a:off x="8851372" y="2886009"/>
            <a:ext cx="1809947" cy="518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400" b="1" dirty="0">
                <a:latin typeface="+mn-lt"/>
              </a:rPr>
              <a:t>Monitoring &amp; </a:t>
            </a:r>
            <a:r>
              <a:rPr lang="en-IN" sz="1400" b="1" dirty="0" err="1">
                <a:latin typeface="+mn-lt"/>
              </a:rPr>
              <a:t>Analisis</a:t>
            </a:r>
            <a:endParaRPr lang="en-IN" sz="1400" b="1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A51F92-2211-135F-EDD9-26A8CE5BDEEA}"/>
              </a:ext>
            </a:extLst>
          </p:cNvPr>
          <p:cNvSpPr txBox="1"/>
          <p:nvPr/>
        </p:nvSpPr>
        <p:spPr>
          <a:xfrm>
            <a:off x="1006327" y="4237340"/>
            <a:ext cx="1917462" cy="18104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900" dirty="0" err="1">
                <a:latin typeface="+mn-lt"/>
              </a:rPr>
              <a:t>Fokus</a:t>
            </a:r>
            <a:r>
              <a:rPr lang="en-IN" sz="900" dirty="0">
                <a:latin typeface="+mn-lt"/>
              </a:rPr>
              <a:t> Middle &amp; Outer City → supply </a:t>
            </a:r>
            <a:r>
              <a:rPr lang="en-IN" sz="900" dirty="0" err="1">
                <a:latin typeface="+mn-lt"/>
              </a:rPr>
              <a:t>masih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rendah</a:t>
            </a:r>
            <a:r>
              <a:rPr lang="en-IN" sz="900" dirty="0">
                <a:latin typeface="+mn-lt"/>
              </a:rPr>
              <a:t>, </a:t>
            </a:r>
            <a:r>
              <a:rPr lang="en-IN" sz="900" dirty="0" err="1">
                <a:latin typeface="+mn-lt"/>
              </a:rPr>
              <a:t>ada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potensi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pertumbuhan</a:t>
            </a:r>
            <a:r>
              <a:rPr lang="en-IN" sz="900" dirty="0">
                <a:latin typeface="+mn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900" dirty="0" err="1">
                <a:latin typeface="+mn-lt"/>
              </a:rPr>
              <a:t>Prioritas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properti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privat</a:t>
            </a:r>
            <a:r>
              <a:rPr lang="en-IN" sz="900" dirty="0">
                <a:latin typeface="+mn-lt"/>
              </a:rPr>
              <a:t> (Entire home/apt &amp; Private room).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900" dirty="0" err="1">
                <a:latin typeface="+mn-lt"/>
              </a:rPr>
              <a:t>Insentif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khusus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untuk</a:t>
            </a:r>
            <a:r>
              <a:rPr lang="en-IN" sz="900" dirty="0">
                <a:latin typeface="+mn-lt"/>
              </a:rPr>
              <a:t> host </a:t>
            </a:r>
            <a:r>
              <a:rPr lang="en-IN" sz="900" dirty="0" err="1">
                <a:latin typeface="+mn-lt"/>
              </a:rPr>
              <a:t>baru</a:t>
            </a:r>
            <a:r>
              <a:rPr lang="en-IN" sz="900" dirty="0">
                <a:latin typeface="+mn-lt"/>
              </a:rPr>
              <a:t> di area target.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56E14-E547-3E9D-CA35-50B5C232A95B}"/>
              </a:ext>
            </a:extLst>
          </p:cNvPr>
          <p:cNvSpPr txBox="1"/>
          <p:nvPr/>
        </p:nvSpPr>
        <p:spPr>
          <a:xfrm>
            <a:off x="3676659" y="3933237"/>
            <a:ext cx="1840204" cy="2033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900" dirty="0">
                <a:latin typeface="+mn-lt"/>
              </a:rPr>
              <a:t>Inner City: </a:t>
            </a:r>
            <a:r>
              <a:rPr lang="en-IN" sz="900" dirty="0" err="1">
                <a:latin typeface="+mn-lt"/>
              </a:rPr>
              <a:t>diferensiasi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kualitas</a:t>
            </a:r>
            <a:r>
              <a:rPr lang="en-IN" sz="900" dirty="0">
                <a:latin typeface="+mn-lt"/>
              </a:rPr>
              <a:t> (USP, </a:t>
            </a:r>
            <a:r>
              <a:rPr lang="en-IN" sz="900" dirty="0" err="1">
                <a:latin typeface="+mn-lt"/>
              </a:rPr>
              <a:t>fasilitas</a:t>
            </a:r>
            <a:r>
              <a:rPr lang="en-IN" sz="900" dirty="0">
                <a:latin typeface="+mn-lt"/>
              </a:rPr>
              <a:t> premium, review </a:t>
            </a:r>
            <a:r>
              <a:rPr lang="en-IN" sz="900" dirty="0" err="1">
                <a:latin typeface="+mn-lt"/>
              </a:rPr>
              <a:t>tinggi</a:t>
            </a:r>
            <a:r>
              <a:rPr lang="en-IN" sz="900" dirty="0">
                <a:latin typeface="+mn-lt"/>
              </a:rPr>
              <a:t>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900" dirty="0">
                <a:latin typeface="+mn-lt"/>
              </a:rPr>
              <a:t>Middle City: </a:t>
            </a:r>
            <a:r>
              <a:rPr lang="en-IN" sz="900" dirty="0" err="1">
                <a:latin typeface="+mn-lt"/>
              </a:rPr>
              <a:t>promosikan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sebagai</a:t>
            </a:r>
            <a:r>
              <a:rPr lang="en-IN" sz="900" dirty="0">
                <a:latin typeface="+mn-lt"/>
              </a:rPr>
              <a:t> Best Value </a:t>
            </a:r>
            <a:r>
              <a:rPr lang="en-IN" sz="900" dirty="0" err="1">
                <a:latin typeface="+mn-lt"/>
              </a:rPr>
              <a:t>dekat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pusat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kota</a:t>
            </a:r>
            <a:r>
              <a:rPr lang="en-IN" sz="900" dirty="0">
                <a:latin typeface="+mn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900" dirty="0">
                <a:latin typeface="+mn-lt"/>
              </a:rPr>
              <a:t>Outer City: target niche (transit, long-stay, local experience).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11B805-45C2-4DE0-C068-E5D1DD61474B}"/>
              </a:ext>
            </a:extLst>
          </p:cNvPr>
          <p:cNvSpPr txBox="1"/>
          <p:nvPr/>
        </p:nvSpPr>
        <p:spPr>
          <a:xfrm>
            <a:off x="5977959" y="3795717"/>
            <a:ext cx="2340754" cy="13744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900" dirty="0" err="1">
                <a:latin typeface="+mn-lt"/>
              </a:rPr>
              <a:t>Rekomendasi</a:t>
            </a:r>
            <a:r>
              <a:rPr lang="en-IN" sz="900" dirty="0">
                <a:latin typeface="+mn-lt"/>
              </a:rPr>
              <a:t> listing </a:t>
            </a:r>
            <a:r>
              <a:rPr lang="en-IN" sz="900" dirty="0" err="1">
                <a:latin typeface="+mn-lt"/>
              </a:rPr>
              <a:t>berbasis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lokasi</a:t>
            </a:r>
            <a:r>
              <a:rPr lang="en-IN" sz="900" dirty="0">
                <a:latin typeface="+mn-lt"/>
              </a:rPr>
              <a:t>, </a:t>
            </a:r>
            <a:r>
              <a:rPr lang="en-IN" sz="900" dirty="0" err="1">
                <a:latin typeface="+mn-lt"/>
              </a:rPr>
              <a:t>tipe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kamar</a:t>
            </a:r>
            <a:r>
              <a:rPr lang="en-IN" sz="900" dirty="0">
                <a:latin typeface="+mn-lt"/>
              </a:rPr>
              <a:t>, &amp; </a:t>
            </a:r>
            <a:r>
              <a:rPr lang="en-IN" sz="900" dirty="0" err="1">
                <a:latin typeface="+mn-lt"/>
              </a:rPr>
              <a:t>performa</a:t>
            </a:r>
            <a:r>
              <a:rPr lang="en-IN" sz="900" dirty="0">
                <a:latin typeface="+mn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900" dirty="0">
                <a:latin typeface="+mn-lt"/>
              </a:rPr>
              <a:t>Alat </a:t>
            </a:r>
            <a:r>
              <a:rPr lang="en-IN" sz="900" dirty="0" err="1">
                <a:latin typeface="+mn-lt"/>
              </a:rPr>
              <a:t>bantu</a:t>
            </a:r>
            <a:r>
              <a:rPr lang="en-IN" sz="900" dirty="0">
                <a:latin typeface="+mn-lt"/>
              </a:rPr>
              <a:t> host: dynamic pricing &amp; tips </a:t>
            </a:r>
            <a:r>
              <a:rPr lang="en-IN" sz="900" dirty="0" err="1">
                <a:latin typeface="+mn-lt"/>
              </a:rPr>
              <a:t>peningkatan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kualitas</a:t>
            </a:r>
            <a:r>
              <a:rPr lang="en-IN" sz="900" dirty="0">
                <a:latin typeface="+mn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900" dirty="0" err="1">
                <a:latin typeface="+mn-lt"/>
              </a:rPr>
              <a:t>Pencarian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berbasis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pengalaman</a:t>
            </a:r>
            <a:r>
              <a:rPr lang="en-IN" sz="900" dirty="0">
                <a:latin typeface="+mn-lt"/>
              </a:rPr>
              <a:t> (long-stay, </a:t>
            </a:r>
            <a:r>
              <a:rPr lang="en-IN" sz="900" dirty="0" err="1">
                <a:latin typeface="+mn-lt"/>
              </a:rPr>
              <a:t>transportasi</a:t>
            </a:r>
            <a:r>
              <a:rPr lang="en-IN" sz="900" dirty="0">
                <a:latin typeface="+mn-lt"/>
              </a:rPr>
              <a:t>, view, </a:t>
            </a:r>
            <a:r>
              <a:rPr lang="en-IN" sz="900" dirty="0" err="1">
                <a:latin typeface="+mn-lt"/>
              </a:rPr>
              <a:t>dll</a:t>
            </a:r>
            <a:r>
              <a:rPr lang="en-IN" sz="900" dirty="0">
                <a:latin typeface="+mn-lt"/>
              </a:rPr>
              <a:t>).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C008D4-91F1-C707-1A4B-7CCFFB885380}"/>
              </a:ext>
            </a:extLst>
          </p:cNvPr>
          <p:cNvSpPr txBox="1"/>
          <p:nvPr/>
        </p:nvSpPr>
        <p:spPr>
          <a:xfrm>
            <a:off x="8656337" y="3415768"/>
            <a:ext cx="2040858" cy="9383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900" dirty="0" err="1">
                <a:latin typeface="+mn-lt"/>
              </a:rPr>
              <a:t>Pantau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tren</a:t>
            </a:r>
            <a:r>
              <a:rPr lang="en-IN" sz="900" dirty="0">
                <a:latin typeface="+mn-lt"/>
              </a:rPr>
              <a:t> supply-demand, </a:t>
            </a:r>
            <a:r>
              <a:rPr lang="en-IN" sz="900" dirty="0" err="1">
                <a:latin typeface="+mn-lt"/>
              </a:rPr>
              <a:t>okupansi</a:t>
            </a:r>
            <a:r>
              <a:rPr lang="en-IN" sz="900" dirty="0">
                <a:latin typeface="+mn-lt"/>
              </a:rPr>
              <a:t>, dan </a:t>
            </a:r>
            <a:r>
              <a:rPr lang="en-IN" sz="900" dirty="0" err="1">
                <a:latin typeface="+mn-lt"/>
              </a:rPr>
              <a:t>harga</a:t>
            </a:r>
            <a:r>
              <a:rPr lang="en-IN" sz="900" dirty="0">
                <a:latin typeface="+mn-lt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900" dirty="0" err="1">
                <a:latin typeface="+mn-lt"/>
              </a:rPr>
              <a:t>Survei</a:t>
            </a:r>
            <a:r>
              <a:rPr lang="en-IN" sz="900" dirty="0">
                <a:latin typeface="+mn-lt"/>
              </a:rPr>
              <a:t> host &amp; </a:t>
            </a:r>
            <a:r>
              <a:rPr lang="en-IN" sz="900" dirty="0" err="1">
                <a:latin typeface="+mn-lt"/>
              </a:rPr>
              <a:t>tamu</a:t>
            </a:r>
            <a:r>
              <a:rPr lang="en-IN" sz="900" dirty="0">
                <a:latin typeface="+mn-lt"/>
              </a:rPr>
              <a:t> </a:t>
            </a:r>
            <a:r>
              <a:rPr lang="en-IN" sz="900" dirty="0" err="1">
                <a:latin typeface="+mn-lt"/>
              </a:rPr>
              <a:t>untuk</a:t>
            </a:r>
            <a:r>
              <a:rPr lang="en-IN" sz="900" dirty="0">
                <a:latin typeface="+mn-lt"/>
              </a:rPr>
              <a:t> insight </a:t>
            </a:r>
            <a:r>
              <a:rPr lang="en-IN" sz="900" dirty="0" err="1">
                <a:latin typeface="+mn-lt"/>
              </a:rPr>
              <a:t>tambahan</a:t>
            </a:r>
            <a:r>
              <a:rPr lang="en-IN" sz="900" dirty="0">
                <a:latin typeface="+mn-lt"/>
              </a:rPr>
              <a:t>.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1F47D3F-0F62-4EA6-5806-FB093CDBEDCB}"/>
              </a:ext>
            </a:extLst>
          </p:cNvPr>
          <p:cNvSpPr/>
          <p:nvPr/>
        </p:nvSpPr>
        <p:spPr>
          <a:xfrm>
            <a:off x="6869969" y="1964586"/>
            <a:ext cx="501622" cy="452632"/>
          </a:xfrm>
          <a:custGeom>
            <a:avLst/>
            <a:gdLst>
              <a:gd name="connsiteX0" fmla="*/ 29646 w 563280"/>
              <a:gd name="connsiteY0" fmla="*/ 377531 h 508271"/>
              <a:gd name="connsiteX1" fmla="*/ 59293 w 563280"/>
              <a:gd name="connsiteY1" fmla="*/ 382274 h 508271"/>
              <a:gd name="connsiteX2" fmla="*/ 259405 w 563280"/>
              <a:gd name="connsiteY2" fmla="*/ 382274 h 508271"/>
              <a:gd name="connsiteX3" fmla="*/ 259405 w 563280"/>
              <a:gd name="connsiteY3" fmla="*/ 392799 h 508271"/>
              <a:gd name="connsiteX4" fmla="*/ 281640 w 563280"/>
              <a:gd name="connsiteY4" fmla="*/ 415034 h 508271"/>
              <a:gd name="connsiteX5" fmla="*/ 303875 w 563280"/>
              <a:gd name="connsiteY5" fmla="*/ 392799 h 508271"/>
              <a:gd name="connsiteX6" fmla="*/ 303875 w 563280"/>
              <a:gd name="connsiteY6" fmla="*/ 382274 h 508271"/>
              <a:gd name="connsiteX7" fmla="*/ 503987 w 563280"/>
              <a:gd name="connsiteY7" fmla="*/ 382274 h 508271"/>
              <a:gd name="connsiteX8" fmla="*/ 533634 w 563280"/>
              <a:gd name="connsiteY8" fmla="*/ 377531 h 508271"/>
              <a:gd name="connsiteX9" fmla="*/ 533634 w 563280"/>
              <a:gd name="connsiteY9" fmla="*/ 478625 h 508271"/>
              <a:gd name="connsiteX10" fmla="*/ 503987 w 563280"/>
              <a:gd name="connsiteY10" fmla="*/ 508271 h 508271"/>
              <a:gd name="connsiteX11" fmla="*/ 59293 w 563280"/>
              <a:gd name="connsiteY11" fmla="*/ 508271 h 508271"/>
              <a:gd name="connsiteX12" fmla="*/ 29646 w 563280"/>
              <a:gd name="connsiteY12" fmla="*/ 478625 h 508271"/>
              <a:gd name="connsiteX13" fmla="*/ 29646 w 563280"/>
              <a:gd name="connsiteY13" fmla="*/ 108046 h 508271"/>
              <a:gd name="connsiteX14" fmla="*/ 533634 w 563280"/>
              <a:gd name="connsiteY14" fmla="*/ 108046 h 508271"/>
              <a:gd name="connsiteX15" fmla="*/ 563280 w 563280"/>
              <a:gd name="connsiteY15" fmla="*/ 137692 h 508271"/>
              <a:gd name="connsiteX16" fmla="*/ 563280 w 563280"/>
              <a:gd name="connsiteY16" fmla="*/ 285924 h 508271"/>
              <a:gd name="connsiteX17" fmla="*/ 503987 w 563280"/>
              <a:gd name="connsiteY17" fmla="*/ 345216 h 508271"/>
              <a:gd name="connsiteX18" fmla="*/ 303875 w 563280"/>
              <a:gd name="connsiteY18" fmla="*/ 345216 h 508271"/>
              <a:gd name="connsiteX19" fmla="*/ 303875 w 563280"/>
              <a:gd name="connsiteY19" fmla="*/ 327874 h 508271"/>
              <a:gd name="connsiteX20" fmla="*/ 281640 w 563280"/>
              <a:gd name="connsiteY20" fmla="*/ 305639 h 508271"/>
              <a:gd name="connsiteX21" fmla="*/ 259405 w 563280"/>
              <a:gd name="connsiteY21" fmla="*/ 327874 h 508271"/>
              <a:gd name="connsiteX22" fmla="*/ 259405 w 563280"/>
              <a:gd name="connsiteY22" fmla="*/ 345216 h 508271"/>
              <a:gd name="connsiteX23" fmla="*/ 59293 w 563280"/>
              <a:gd name="connsiteY23" fmla="*/ 345216 h 508271"/>
              <a:gd name="connsiteX24" fmla="*/ 0 w 563280"/>
              <a:gd name="connsiteY24" fmla="*/ 285924 h 508271"/>
              <a:gd name="connsiteX25" fmla="*/ 0 w 563280"/>
              <a:gd name="connsiteY25" fmla="*/ 137692 h 508271"/>
              <a:gd name="connsiteX26" fmla="*/ 29646 w 563280"/>
              <a:gd name="connsiteY26" fmla="*/ 108046 h 508271"/>
              <a:gd name="connsiteX27" fmla="*/ 192701 w 563280"/>
              <a:gd name="connsiteY27" fmla="*/ 0 h 508271"/>
              <a:gd name="connsiteX28" fmla="*/ 370579 w 563280"/>
              <a:gd name="connsiteY28" fmla="*/ 0 h 508271"/>
              <a:gd name="connsiteX29" fmla="*/ 420682 w 563280"/>
              <a:gd name="connsiteY29" fmla="*/ 50102 h 508271"/>
              <a:gd name="connsiteX30" fmla="*/ 420682 w 563280"/>
              <a:gd name="connsiteY30" fmla="*/ 86863 h 508271"/>
              <a:gd name="connsiteX31" fmla="*/ 370579 w 563280"/>
              <a:gd name="connsiteY31" fmla="*/ 86863 h 508271"/>
              <a:gd name="connsiteX32" fmla="*/ 370579 w 563280"/>
              <a:gd name="connsiteY32" fmla="*/ 50102 h 508271"/>
              <a:gd name="connsiteX33" fmla="*/ 192701 w 563280"/>
              <a:gd name="connsiteY33" fmla="*/ 50102 h 508271"/>
              <a:gd name="connsiteX34" fmla="*/ 192701 w 563280"/>
              <a:gd name="connsiteY34" fmla="*/ 86863 h 508271"/>
              <a:gd name="connsiteX35" fmla="*/ 142599 w 563280"/>
              <a:gd name="connsiteY35" fmla="*/ 86863 h 508271"/>
              <a:gd name="connsiteX36" fmla="*/ 142599 w 563280"/>
              <a:gd name="connsiteY36" fmla="*/ 50102 h 508271"/>
              <a:gd name="connsiteX37" fmla="*/ 192701 w 563280"/>
              <a:gd name="connsiteY37" fmla="*/ 0 h 50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3280" h="508271">
                <a:moveTo>
                  <a:pt x="29646" y="377531"/>
                </a:moveTo>
                <a:cubicBezTo>
                  <a:pt x="38985" y="380644"/>
                  <a:pt x="48916" y="382274"/>
                  <a:pt x="59293" y="382274"/>
                </a:cubicBezTo>
                <a:lnTo>
                  <a:pt x="259405" y="382274"/>
                </a:lnTo>
                <a:lnTo>
                  <a:pt x="259405" y="392799"/>
                </a:lnTo>
                <a:cubicBezTo>
                  <a:pt x="259405" y="405102"/>
                  <a:pt x="269337" y="415034"/>
                  <a:pt x="281640" y="415034"/>
                </a:cubicBezTo>
                <a:cubicBezTo>
                  <a:pt x="293943" y="415034"/>
                  <a:pt x="303875" y="405102"/>
                  <a:pt x="303875" y="392799"/>
                </a:cubicBezTo>
                <a:lnTo>
                  <a:pt x="303875" y="382274"/>
                </a:lnTo>
                <a:lnTo>
                  <a:pt x="503987" y="382274"/>
                </a:lnTo>
                <a:cubicBezTo>
                  <a:pt x="514364" y="382274"/>
                  <a:pt x="524295" y="380496"/>
                  <a:pt x="533634" y="377531"/>
                </a:cubicBezTo>
                <a:lnTo>
                  <a:pt x="533634" y="478625"/>
                </a:lnTo>
                <a:cubicBezTo>
                  <a:pt x="533634" y="494930"/>
                  <a:pt x="520293" y="508271"/>
                  <a:pt x="503987" y="508271"/>
                </a:cubicBezTo>
                <a:lnTo>
                  <a:pt x="59293" y="508271"/>
                </a:lnTo>
                <a:cubicBezTo>
                  <a:pt x="42987" y="508271"/>
                  <a:pt x="29646" y="494930"/>
                  <a:pt x="29646" y="478625"/>
                </a:cubicBezTo>
                <a:close/>
                <a:moveTo>
                  <a:pt x="29646" y="108046"/>
                </a:moveTo>
                <a:lnTo>
                  <a:pt x="533634" y="108046"/>
                </a:lnTo>
                <a:cubicBezTo>
                  <a:pt x="549939" y="108046"/>
                  <a:pt x="563280" y="121387"/>
                  <a:pt x="563280" y="137692"/>
                </a:cubicBezTo>
                <a:lnTo>
                  <a:pt x="563280" y="285924"/>
                </a:lnTo>
                <a:cubicBezTo>
                  <a:pt x="563280" y="318683"/>
                  <a:pt x="536746" y="345216"/>
                  <a:pt x="503987" y="345216"/>
                </a:cubicBezTo>
                <a:lnTo>
                  <a:pt x="303875" y="345216"/>
                </a:lnTo>
                <a:lnTo>
                  <a:pt x="303875" y="327874"/>
                </a:lnTo>
                <a:cubicBezTo>
                  <a:pt x="303875" y="315570"/>
                  <a:pt x="293943" y="305639"/>
                  <a:pt x="281640" y="305639"/>
                </a:cubicBezTo>
                <a:cubicBezTo>
                  <a:pt x="269337" y="305639"/>
                  <a:pt x="259405" y="315570"/>
                  <a:pt x="259405" y="327874"/>
                </a:cubicBezTo>
                <a:lnTo>
                  <a:pt x="259405" y="345216"/>
                </a:lnTo>
                <a:lnTo>
                  <a:pt x="59293" y="345216"/>
                </a:lnTo>
                <a:cubicBezTo>
                  <a:pt x="26534" y="345216"/>
                  <a:pt x="0" y="318683"/>
                  <a:pt x="0" y="285924"/>
                </a:cubicBezTo>
                <a:lnTo>
                  <a:pt x="0" y="137692"/>
                </a:lnTo>
                <a:cubicBezTo>
                  <a:pt x="0" y="121387"/>
                  <a:pt x="13341" y="108046"/>
                  <a:pt x="29646" y="108046"/>
                </a:cubicBezTo>
                <a:close/>
                <a:moveTo>
                  <a:pt x="192701" y="0"/>
                </a:moveTo>
                <a:lnTo>
                  <a:pt x="370579" y="0"/>
                </a:lnTo>
                <a:cubicBezTo>
                  <a:pt x="398298" y="0"/>
                  <a:pt x="420682" y="22383"/>
                  <a:pt x="420682" y="50102"/>
                </a:cubicBezTo>
                <a:lnTo>
                  <a:pt x="420682" y="86863"/>
                </a:lnTo>
                <a:lnTo>
                  <a:pt x="370579" y="86863"/>
                </a:lnTo>
                <a:lnTo>
                  <a:pt x="370579" y="50102"/>
                </a:lnTo>
                <a:lnTo>
                  <a:pt x="192701" y="50102"/>
                </a:lnTo>
                <a:lnTo>
                  <a:pt x="192701" y="86863"/>
                </a:lnTo>
                <a:lnTo>
                  <a:pt x="142599" y="86863"/>
                </a:lnTo>
                <a:lnTo>
                  <a:pt x="142599" y="50102"/>
                </a:lnTo>
                <a:cubicBezTo>
                  <a:pt x="142599" y="22383"/>
                  <a:pt x="164982" y="0"/>
                  <a:pt x="192701" y="0"/>
                </a:cubicBezTo>
                <a:close/>
              </a:path>
            </a:pathLst>
          </a:custGeom>
          <a:solidFill>
            <a:srgbClr val="FF5A5F"/>
          </a:solidFill>
          <a:ln w="148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0A00BFA-D18F-C296-848A-5444AE7A73E0}"/>
              </a:ext>
            </a:extLst>
          </p:cNvPr>
          <p:cNvSpPr/>
          <p:nvPr/>
        </p:nvSpPr>
        <p:spPr>
          <a:xfrm>
            <a:off x="4393026" y="2409521"/>
            <a:ext cx="392352" cy="370268"/>
          </a:xfrm>
          <a:custGeom>
            <a:avLst/>
            <a:gdLst>
              <a:gd name="connsiteX0" fmla="*/ 483994 w 525482"/>
              <a:gd name="connsiteY0" fmla="*/ 2527 h 495906"/>
              <a:gd name="connsiteX1" fmla="*/ 17806 w 525482"/>
              <a:gd name="connsiteY1" fmla="*/ 205752 h 495906"/>
              <a:gd name="connsiteX2" fmla="*/ 16027 w 525482"/>
              <a:gd name="connsiteY2" fmla="*/ 259264 h 495906"/>
              <a:gd name="connsiteX3" fmla="*/ 110599 w 525482"/>
              <a:gd name="connsiteY3" fmla="*/ 308032 h 495906"/>
              <a:gd name="connsiteX4" fmla="*/ 392239 w 525482"/>
              <a:gd name="connsiteY4" fmla="*/ 112070 h 495906"/>
              <a:gd name="connsiteX5" fmla="*/ 398465 w 525482"/>
              <a:gd name="connsiteY5" fmla="*/ 115183 h 495906"/>
              <a:gd name="connsiteX6" fmla="*/ 162480 w 525482"/>
              <a:gd name="connsiteY6" fmla="*/ 340347 h 495906"/>
              <a:gd name="connsiteX7" fmla="*/ 153290 w 525482"/>
              <a:gd name="connsiteY7" fmla="*/ 361840 h 495906"/>
              <a:gd name="connsiteX8" fmla="*/ 153290 w 525482"/>
              <a:gd name="connsiteY8" fmla="*/ 466195 h 495906"/>
              <a:gd name="connsiteX9" fmla="*/ 208284 w 525482"/>
              <a:gd name="connsiteY9" fmla="*/ 481611 h 495906"/>
              <a:gd name="connsiteX10" fmla="*/ 265501 w 525482"/>
              <a:gd name="connsiteY10" fmla="*/ 387929 h 495906"/>
              <a:gd name="connsiteX11" fmla="*/ 386606 w 525482"/>
              <a:gd name="connsiteY11" fmla="*/ 450483 h 495906"/>
              <a:gd name="connsiteX12" fmla="*/ 429000 w 525482"/>
              <a:gd name="connsiteY12" fmla="*/ 431064 h 495906"/>
              <a:gd name="connsiteX13" fmla="*/ 524610 w 525482"/>
              <a:gd name="connsiteY13" fmla="*/ 36620 h 495906"/>
              <a:gd name="connsiteX14" fmla="*/ 483994 w 525482"/>
              <a:gd name="connsiteY14" fmla="*/ 2527 h 49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5482" h="495906">
                <a:moveTo>
                  <a:pt x="483994" y="2527"/>
                </a:moveTo>
                <a:lnTo>
                  <a:pt x="17806" y="205752"/>
                </a:lnTo>
                <a:cubicBezTo>
                  <a:pt x="-5022" y="215684"/>
                  <a:pt x="-6207" y="247850"/>
                  <a:pt x="16027" y="259264"/>
                </a:cubicBezTo>
                <a:lnTo>
                  <a:pt x="110599" y="308032"/>
                </a:lnTo>
                <a:lnTo>
                  <a:pt x="392239" y="112070"/>
                </a:lnTo>
                <a:cubicBezTo>
                  <a:pt x="395204" y="109995"/>
                  <a:pt x="398316" y="112515"/>
                  <a:pt x="398465" y="115183"/>
                </a:cubicBezTo>
                <a:lnTo>
                  <a:pt x="162480" y="340347"/>
                </a:lnTo>
                <a:cubicBezTo>
                  <a:pt x="156551" y="345979"/>
                  <a:pt x="153290" y="353688"/>
                  <a:pt x="153290" y="361840"/>
                </a:cubicBezTo>
                <a:lnTo>
                  <a:pt x="153290" y="466195"/>
                </a:lnTo>
                <a:cubicBezTo>
                  <a:pt x="153290" y="496138"/>
                  <a:pt x="192571" y="507255"/>
                  <a:pt x="208284" y="481611"/>
                </a:cubicBezTo>
                <a:lnTo>
                  <a:pt x="265501" y="387929"/>
                </a:lnTo>
                <a:lnTo>
                  <a:pt x="386606" y="450483"/>
                </a:lnTo>
                <a:cubicBezTo>
                  <a:pt x="403653" y="459228"/>
                  <a:pt x="424553" y="449741"/>
                  <a:pt x="429000" y="431064"/>
                </a:cubicBezTo>
                <a:lnTo>
                  <a:pt x="524610" y="36620"/>
                </a:lnTo>
                <a:cubicBezTo>
                  <a:pt x="530391" y="12903"/>
                  <a:pt x="506377" y="-7256"/>
                  <a:pt x="483994" y="2527"/>
                </a:cubicBezTo>
                <a:close/>
              </a:path>
            </a:pathLst>
          </a:custGeom>
          <a:solidFill>
            <a:srgbClr val="FF5A5F"/>
          </a:solidFill>
          <a:ln w="148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C09154F-B8D9-C8BB-EA78-F5BE4E9B5C4E}"/>
              </a:ext>
            </a:extLst>
          </p:cNvPr>
          <p:cNvSpPr/>
          <p:nvPr/>
        </p:nvSpPr>
        <p:spPr>
          <a:xfrm>
            <a:off x="1852326" y="2585563"/>
            <a:ext cx="388470" cy="388452"/>
          </a:xfrm>
          <a:custGeom>
            <a:avLst/>
            <a:gdLst>
              <a:gd name="connsiteX0" fmla="*/ 22235 w 489164"/>
              <a:gd name="connsiteY0" fmla="*/ 444672 h 489142"/>
              <a:gd name="connsiteX1" fmla="*/ 466929 w 489164"/>
              <a:gd name="connsiteY1" fmla="*/ 444672 h 489142"/>
              <a:gd name="connsiteX2" fmla="*/ 489164 w 489164"/>
              <a:gd name="connsiteY2" fmla="*/ 466907 h 489142"/>
              <a:gd name="connsiteX3" fmla="*/ 466929 w 489164"/>
              <a:gd name="connsiteY3" fmla="*/ 489142 h 489142"/>
              <a:gd name="connsiteX4" fmla="*/ 22235 w 489164"/>
              <a:gd name="connsiteY4" fmla="*/ 489142 h 489142"/>
              <a:gd name="connsiteX5" fmla="*/ 0 w 489164"/>
              <a:gd name="connsiteY5" fmla="*/ 466907 h 489142"/>
              <a:gd name="connsiteX6" fmla="*/ 22235 w 489164"/>
              <a:gd name="connsiteY6" fmla="*/ 444672 h 489142"/>
              <a:gd name="connsiteX7" fmla="*/ 81527 w 489164"/>
              <a:gd name="connsiteY7" fmla="*/ 259383 h 489142"/>
              <a:gd name="connsiteX8" fmla="*/ 140820 w 489164"/>
              <a:gd name="connsiteY8" fmla="*/ 259383 h 489142"/>
              <a:gd name="connsiteX9" fmla="*/ 155643 w 489164"/>
              <a:gd name="connsiteY9" fmla="*/ 274206 h 489142"/>
              <a:gd name="connsiteX10" fmla="*/ 155643 w 489164"/>
              <a:gd name="connsiteY10" fmla="*/ 407614 h 489142"/>
              <a:gd name="connsiteX11" fmla="*/ 66704 w 489164"/>
              <a:gd name="connsiteY11" fmla="*/ 407614 h 489142"/>
              <a:gd name="connsiteX12" fmla="*/ 66704 w 489164"/>
              <a:gd name="connsiteY12" fmla="*/ 274206 h 489142"/>
              <a:gd name="connsiteX13" fmla="*/ 81527 w 489164"/>
              <a:gd name="connsiteY13" fmla="*/ 259383 h 489142"/>
              <a:gd name="connsiteX14" fmla="*/ 333521 w 489164"/>
              <a:gd name="connsiteY14" fmla="*/ 214913 h 489142"/>
              <a:gd name="connsiteX15" fmla="*/ 392814 w 489164"/>
              <a:gd name="connsiteY15" fmla="*/ 214913 h 489142"/>
              <a:gd name="connsiteX16" fmla="*/ 407637 w 489164"/>
              <a:gd name="connsiteY16" fmla="*/ 229736 h 489142"/>
              <a:gd name="connsiteX17" fmla="*/ 407637 w 489164"/>
              <a:gd name="connsiteY17" fmla="*/ 407614 h 489142"/>
              <a:gd name="connsiteX18" fmla="*/ 318698 w 489164"/>
              <a:gd name="connsiteY18" fmla="*/ 407614 h 489142"/>
              <a:gd name="connsiteX19" fmla="*/ 318698 w 489164"/>
              <a:gd name="connsiteY19" fmla="*/ 229736 h 489142"/>
              <a:gd name="connsiteX20" fmla="*/ 333521 w 489164"/>
              <a:gd name="connsiteY20" fmla="*/ 214913 h 489142"/>
              <a:gd name="connsiteX21" fmla="*/ 207524 w 489164"/>
              <a:gd name="connsiteY21" fmla="*/ 185267 h 489142"/>
              <a:gd name="connsiteX22" fmla="*/ 266817 w 489164"/>
              <a:gd name="connsiteY22" fmla="*/ 185267 h 489142"/>
              <a:gd name="connsiteX23" fmla="*/ 281640 w 489164"/>
              <a:gd name="connsiteY23" fmla="*/ 200090 h 489142"/>
              <a:gd name="connsiteX24" fmla="*/ 281640 w 489164"/>
              <a:gd name="connsiteY24" fmla="*/ 407614 h 489142"/>
              <a:gd name="connsiteX25" fmla="*/ 192701 w 489164"/>
              <a:gd name="connsiteY25" fmla="*/ 407614 h 489142"/>
              <a:gd name="connsiteX26" fmla="*/ 192701 w 489164"/>
              <a:gd name="connsiteY26" fmla="*/ 200090 h 489142"/>
              <a:gd name="connsiteX27" fmla="*/ 207524 w 489164"/>
              <a:gd name="connsiteY27" fmla="*/ 185267 h 489142"/>
              <a:gd name="connsiteX28" fmla="*/ 429131 w 489164"/>
              <a:gd name="connsiteY28" fmla="*/ 125 h 489142"/>
              <a:gd name="connsiteX29" fmla="*/ 443954 w 489164"/>
              <a:gd name="connsiteY29" fmla="*/ 14948 h 489142"/>
              <a:gd name="connsiteX30" fmla="*/ 434467 w 489164"/>
              <a:gd name="connsiteY30" fmla="*/ 81653 h 489142"/>
              <a:gd name="connsiteX31" fmla="*/ 412084 w 489164"/>
              <a:gd name="connsiteY31" fmla="*/ 89064 h 489142"/>
              <a:gd name="connsiteX32" fmla="*/ 401856 w 489164"/>
              <a:gd name="connsiteY32" fmla="*/ 78836 h 489142"/>
              <a:gd name="connsiteX33" fmla="*/ 334411 w 489164"/>
              <a:gd name="connsiteY33" fmla="*/ 146282 h 489142"/>
              <a:gd name="connsiteX34" fmla="*/ 305209 w 489164"/>
              <a:gd name="connsiteY34" fmla="*/ 148209 h 489142"/>
              <a:gd name="connsiteX35" fmla="*/ 215233 w 489164"/>
              <a:gd name="connsiteY35" fmla="*/ 80318 h 489142"/>
              <a:gd name="connsiteX36" fmla="*/ 88050 w 489164"/>
              <a:gd name="connsiteY36" fmla="*/ 184970 h 489142"/>
              <a:gd name="connsiteX37" fmla="*/ 73968 w 489164"/>
              <a:gd name="connsiteY37" fmla="*/ 190010 h 489142"/>
              <a:gd name="connsiteX38" fmla="*/ 56773 w 489164"/>
              <a:gd name="connsiteY38" fmla="*/ 181857 h 489142"/>
              <a:gd name="connsiteX39" fmla="*/ 59886 w 489164"/>
              <a:gd name="connsiteY39" fmla="*/ 150580 h 489142"/>
              <a:gd name="connsiteX40" fmla="*/ 200706 w 489164"/>
              <a:gd name="connsiteY40" fmla="*/ 34811 h 489142"/>
              <a:gd name="connsiteX41" fmla="*/ 228277 w 489164"/>
              <a:gd name="connsiteY41" fmla="*/ 34218 h 489142"/>
              <a:gd name="connsiteX42" fmla="*/ 316623 w 489164"/>
              <a:gd name="connsiteY42" fmla="*/ 101219 h 489142"/>
              <a:gd name="connsiteX43" fmla="*/ 370431 w 489164"/>
              <a:gd name="connsiteY43" fmla="*/ 47411 h 489142"/>
              <a:gd name="connsiteX44" fmla="*/ 355015 w 489164"/>
              <a:gd name="connsiteY44" fmla="*/ 31995 h 489142"/>
              <a:gd name="connsiteX45" fmla="*/ 362427 w 489164"/>
              <a:gd name="connsiteY45" fmla="*/ 9612 h 48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89164" h="489142">
                <a:moveTo>
                  <a:pt x="22235" y="444672"/>
                </a:moveTo>
                <a:lnTo>
                  <a:pt x="466929" y="444672"/>
                </a:lnTo>
                <a:cubicBezTo>
                  <a:pt x="479233" y="444672"/>
                  <a:pt x="489164" y="454604"/>
                  <a:pt x="489164" y="466907"/>
                </a:cubicBezTo>
                <a:cubicBezTo>
                  <a:pt x="489164" y="479210"/>
                  <a:pt x="479233" y="489142"/>
                  <a:pt x="466929" y="489142"/>
                </a:cubicBezTo>
                <a:lnTo>
                  <a:pt x="22235" y="489142"/>
                </a:lnTo>
                <a:cubicBezTo>
                  <a:pt x="9931" y="489142"/>
                  <a:pt x="0" y="479210"/>
                  <a:pt x="0" y="466907"/>
                </a:cubicBezTo>
                <a:cubicBezTo>
                  <a:pt x="0" y="454604"/>
                  <a:pt x="9931" y="444672"/>
                  <a:pt x="22235" y="444672"/>
                </a:cubicBezTo>
                <a:close/>
                <a:moveTo>
                  <a:pt x="81527" y="259383"/>
                </a:moveTo>
                <a:lnTo>
                  <a:pt x="140820" y="259383"/>
                </a:lnTo>
                <a:cubicBezTo>
                  <a:pt x="148973" y="259383"/>
                  <a:pt x="155643" y="266053"/>
                  <a:pt x="155643" y="274206"/>
                </a:cubicBezTo>
                <a:lnTo>
                  <a:pt x="155643" y="407614"/>
                </a:lnTo>
                <a:lnTo>
                  <a:pt x="66704" y="407614"/>
                </a:lnTo>
                <a:lnTo>
                  <a:pt x="66704" y="274206"/>
                </a:lnTo>
                <a:cubicBezTo>
                  <a:pt x="66704" y="266053"/>
                  <a:pt x="73375" y="259383"/>
                  <a:pt x="81527" y="259383"/>
                </a:cubicBezTo>
                <a:close/>
                <a:moveTo>
                  <a:pt x="333521" y="214913"/>
                </a:moveTo>
                <a:lnTo>
                  <a:pt x="392814" y="214913"/>
                </a:lnTo>
                <a:cubicBezTo>
                  <a:pt x="400966" y="214913"/>
                  <a:pt x="407637" y="221584"/>
                  <a:pt x="407637" y="229736"/>
                </a:cubicBezTo>
                <a:lnTo>
                  <a:pt x="407637" y="407614"/>
                </a:lnTo>
                <a:lnTo>
                  <a:pt x="318698" y="407614"/>
                </a:lnTo>
                <a:lnTo>
                  <a:pt x="318698" y="229736"/>
                </a:lnTo>
                <a:cubicBezTo>
                  <a:pt x="318698" y="221584"/>
                  <a:pt x="325368" y="214913"/>
                  <a:pt x="333521" y="214913"/>
                </a:cubicBezTo>
                <a:close/>
                <a:moveTo>
                  <a:pt x="207524" y="185267"/>
                </a:moveTo>
                <a:lnTo>
                  <a:pt x="266817" y="185267"/>
                </a:lnTo>
                <a:cubicBezTo>
                  <a:pt x="274970" y="185267"/>
                  <a:pt x="281640" y="191937"/>
                  <a:pt x="281640" y="200090"/>
                </a:cubicBezTo>
                <a:lnTo>
                  <a:pt x="281640" y="407614"/>
                </a:lnTo>
                <a:lnTo>
                  <a:pt x="192701" y="407614"/>
                </a:lnTo>
                <a:lnTo>
                  <a:pt x="192701" y="200090"/>
                </a:lnTo>
                <a:cubicBezTo>
                  <a:pt x="192701" y="191937"/>
                  <a:pt x="199371" y="185267"/>
                  <a:pt x="207524" y="185267"/>
                </a:cubicBezTo>
                <a:close/>
                <a:moveTo>
                  <a:pt x="429131" y="125"/>
                </a:moveTo>
                <a:cubicBezTo>
                  <a:pt x="437877" y="-1061"/>
                  <a:pt x="445288" y="6351"/>
                  <a:pt x="443954" y="14948"/>
                </a:cubicBezTo>
                <a:lnTo>
                  <a:pt x="434467" y="81653"/>
                </a:lnTo>
                <a:cubicBezTo>
                  <a:pt x="432837" y="92325"/>
                  <a:pt x="419792" y="96772"/>
                  <a:pt x="412084" y="89064"/>
                </a:cubicBezTo>
                <a:lnTo>
                  <a:pt x="401856" y="78836"/>
                </a:lnTo>
                <a:lnTo>
                  <a:pt x="334411" y="146282"/>
                </a:lnTo>
                <a:cubicBezTo>
                  <a:pt x="326555" y="154138"/>
                  <a:pt x="314103" y="154879"/>
                  <a:pt x="305209" y="148209"/>
                </a:cubicBezTo>
                <a:lnTo>
                  <a:pt x="215233" y="80318"/>
                </a:lnTo>
                <a:lnTo>
                  <a:pt x="88050" y="184970"/>
                </a:lnTo>
                <a:cubicBezTo>
                  <a:pt x="83900" y="188379"/>
                  <a:pt x="78860" y="190010"/>
                  <a:pt x="73968" y="190010"/>
                </a:cubicBezTo>
                <a:cubicBezTo>
                  <a:pt x="67594" y="190010"/>
                  <a:pt x="61220" y="187193"/>
                  <a:pt x="56773" y="181857"/>
                </a:cubicBezTo>
                <a:cubicBezTo>
                  <a:pt x="49065" y="172370"/>
                  <a:pt x="50399" y="158437"/>
                  <a:pt x="59886" y="150580"/>
                </a:cubicBezTo>
                <a:lnTo>
                  <a:pt x="200706" y="34811"/>
                </a:lnTo>
                <a:cubicBezTo>
                  <a:pt x="208711" y="28289"/>
                  <a:pt x="220124" y="27993"/>
                  <a:pt x="228277" y="34218"/>
                </a:cubicBezTo>
                <a:lnTo>
                  <a:pt x="316623" y="101219"/>
                </a:lnTo>
                <a:lnTo>
                  <a:pt x="370431" y="47411"/>
                </a:lnTo>
                <a:lnTo>
                  <a:pt x="355015" y="31995"/>
                </a:lnTo>
                <a:cubicBezTo>
                  <a:pt x="347307" y="24287"/>
                  <a:pt x="351754" y="11094"/>
                  <a:pt x="362427" y="9612"/>
                </a:cubicBezTo>
                <a:close/>
              </a:path>
            </a:pathLst>
          </a:custGeom>
          <a:solidFill>
            <a:srgbClr val="FF5A5F"/>
          </a:solidFill>
          <a:ln w="148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C64F78B-B102-54F2-C720-3A96014A0BE2}"/>
              </a:ext>
            </a:extLst>
          </p:cNvPr>
          <p:cNvSpPr/>
          <p:nvPr/>
        </p:nvSpPr>
        <p:spPr>
          <a:xfrm>
            <a:off x="9521067" y="1448966"/>
            <a:ext cx="530044" cy="627602"/>
          </a:xfrm>
          <a:custGeom>
            <a:avLst/>
            <a:gdLst>
              <a:gd name="connsiteX0" fmla="*/ 242062 w 488238"/>
              <a:gd name="connsiteY0" fmla="*/ 97536 h 578103"/>
              <a:gd name="connsiteX1" fmla="*/ 300317 w 488238"/>
              <a:gd name="connsiteY1" fmla="*/ 110432 h 578103"/>
              <a:gd name="connsiteX2" fmla="*/ 253031 w 488238"/>
              <a:gd name="connsiteY2" fmla="*/ 157718 h 578103"/>
              <a:gd name="connsiteX3" fmla="*/ 241914 w 488238"/>
              <a:gd name="connsiteY3" fmla="*/ 156829 h 578103"/>
              <a:gd name="connsiteX4" fmla="*/ 159497 w 488238"/>
              <a:gd name="connsiteY4" fmla="*/ 242062 h 578103"/>
              <a:gd name="connsiteX5" fmla="*/ 241914 w 488238"/>
              <a:gd name="connsiteY5" fmla="*/ 327295 h 578103"/>
              <a:gd name="connsiteX6" fmla="*/ 324479 w 488238"/>
              <a:gd name="connsiteY6" fmla="*/ 242062 h 578103"/>
              <a:gd name="connsiteX7" fmla="*/ 324182 w 488238"/>
              <a:gd name="connsiteY7" fmla="*/ 233316 h 578103"/>
              <a:gd name="connsiteX8" fmla="*/ 372358 w 488238"/>
              <a:gd name="connsiteY8" fmla="*/ 185141 h 578103"/>
              <a:gd name="connsiteX9" fmla="*/ 383920 w 488238"/>
              <a:gd name="connsiteY9" fmla="*/ 242062 h 578103"/>
              <a:gd name="connsiteX10" fmla="*/ 242062 w 488238"/>
              <a:gd name="connsiteY10" fmla="*/ 386588 h 578103"/>
              <a:gd name="connsiteX11" fmla="*/ 100353 w 488238"/>
              <a:gd name="connsiteY11" fmla="*/ 242062 h 578103"/>
              <a:gd name="connsiteX12" fmla="*/ 242062 w 488238"/>
              <a:gd name="connsiteY12" fmla="*/ 97536 h 578103"/>
              <a:gd name="connsiteX13" fmla="*/ 399780 w 488238"/>
              <a:gd name="connsiteY13" fmla="*/ 3409 h 578103"/>
              <a:gd name="connsiteX14" fmla="*/ 412973 w 488238"/>
              <a:gd name="connsiteY14" fmla="*/ 12451 h 578103"/>
              <a:gd name="connsiteX15" fmla="*/ 429130 w 488238"/>
              <a:gd name="connsiteY15" fmla="*/ 54549 h 578103"/>
              <a:gd name="connsiteX16" fmla="*/ 437135 w 488238"/>
              <a:gd name="connsiteY16" fmla="*/ 62553 h 578103"/>
              <a:gd name="connsiteX17" fmla="*/ 479232 w 488238"/>
              <a:gd name="connsiteY17" fmla="*/ 78711 h 578103"/>
              <a:gd name="connsiteX18" fmla="*/ 484421 w 488238"/>
              <a:gd name="connsiteY18" fmla="*/ 101687 h 578103"/>
              <a:gd name="connsiteX19" fmla="*/ 432836 w 488238"/>
              <a:gd name="connsiteY19" fmla="*/ 153271 h 578103"/>
              <a:gd name="connsiteX20" fmla="*/ 422905 w 488238"/>
              <a:gd name="connsiteY20" fmla="*/ 157422 h 578103"/>
              <a:gd name="connsiteX21" fmla="*/ 417865 w 488238"/>
              <a:gd name="connsiteY21" fmla="*/ 156532 h 578103"/>
              <a:gd name="connsiteX22" fmla="*/ 371765 w 488238"/>
              <a:gd name="connsiteY22" fmla="*/ 138893 h 578103"/>
              <a:gd name="connsiteX23" fmla="*/ 286383 w 488238"/>
              <a:gd name="connsiteY23" fmla="*/ 224274 h 578103"/>
              <a:gd name="connsiteX24" fmla="*/ 289941 w 488238"/>
              <a:gd name="connsiteY24" fmla="*/ 242062 h 578103"/>
              <a:gd name="connsiteX25" fmla="*/ 242359 w 488238"/>
              <a:gd name="connsiteY25" fmla="*/ 289644 h 578103"/>
              <a:gd name="connsiteX26" fmla="*/ 194776 w 488238"/>
              <a:gd name="connsiteY26" fmla="*/ 242062 h 578103"/>
              <a:gd name="connsiteX27" fmla="*/ 242359 w 488238"/>
              <a:gd name="connsiteY27" fmla="*/ 194479 h 578103"/>
              <a:gd name="connsiteX28" fmla="*/ 260146 w 488238"/>
              <a:gd name="connsiteY28" fmla="*/ 198037 h 578103"/>
              <a:gd name="connsiteX29" fmla="*/ 348789 w 488238"/>
              <a:gd name="connsiteY29" fmla="*/ 109395 h 578103"/>
              <a:gd name="connsiteX30" fmla="*/ 335151 w 488238"/>
              <a:gd name="connsiteY30" fmla="*/ 74115 h 578103"/>
              <a:gd name="connsiteX31" fmla="*/ 338264 w 488238"/>
              <a:gd name="connsiteY31" fmla="*/ 59144 h 578103"/>
              <a:gd name="connsiteX32" fmla="*/ 389849 w 488238"/>
              <a:gd name="connsiteY32" fmla="*/ 7559 h 578103"/>
              <a:gd name="connsiteX33" fmla="*/ 399780 w 488238"/>
              <a:gd name="connsiteY33" fmla="*/ 3409 h 578103"/>
              <a:gd name="connsiteX34" fmla="*/ 242062 w 488238"/>
              <a:gd name="connsiteY34" fmla="*/ 0 h 578103"/>
              <a:gd name="connsiteX35" fmla="*/ 328629 w 488238"/>
              <a:gd name="connsiteY35" fmla="*/ 16305 h 578103"/>
              <a:gd name="connsiteX36" fmla="*/ 312027 w 488238"/>
              <a:gd name="connsiteY36" fmla="*/ 32907 h 578103"/>
              <a:gd name="connsiteX37" fmla="*/ 297204 w 488238"/>
              <a:gd name="connsiteY37" fmla="*/ 67890 h 578103"/>
              <a:gd name="connsiteX38" fmla="*/ 242062 w 488238"/>
              <a:gd name="connsiteY38" fmla="*/ 59293 h 578103"/>
              <a:gd name="connsiteX39" fmla="*/ 59293 w 488238"/>
              <a:gd name="connsiteY39" fmla="*/ 242062 h 578103"/>
              <a:gd name="connsiteX40" fmla="*/ 242062 w 488238"/>
              <a:gd name="connsiteY40" fmla="*/ 424832 h 578103"/>
              <a:gd name="connsiteX41" fmla="*/ 424832 w 488238"/>
              <a:gd name="connsiteY41" fmla="*/ 242062 h 578103"/>
              <a:gd name="connsiteX42" fmla="*/ 418161 w 488238"/>
              <a:gd name="connsiteY42" fmla="*/ 194183 h 578103"/>
              <a:gd name="connsiteX43" fmla="*/ 422460 w 488238"/>
              <a:gd name="connsiteY43" fmla="*/ 194628 h 578103"/>
              <a:gd name="connsiteX44" fmla="*/ 458628 w 488238"/>
              <a:gd name="connsiteY44" fmla="*/ 179657 h 578103"/>
              <a:gd name="connsiteX45" fmla="*/ 471821 w 488238"/>
              <a:gd name="connsiteY45" fmla="*/ 166464 h 578103"/>
              <a:gd name="connsiteX46" fmla="*/ 484124 w 488238"/>
              <a:gd name="connsiteY46" fmla="*/ 242062 h 578103"/>
              <a:gd name="connsiteX47" fmla="*/ 390145 w 488238"/>
              <a:gd name="connsiteY47" fmla="*/ 433133 h 578103"/>
              <a:gd name="connsiteX48" fmla="*/ 433281 w 488238"/>
              <a:gd name="connsiteY48" fmla="*/ 548012 h 578103"/>
              <a:gd name="connsiteX49" fmla="*/ 420237 w 488238"/>
              <a:gd name="connsiteY49" fmla="*/ 576621 h 578103"/>
              <a:gd name="connsiteX50" fmla="*/ 412380 w 488238"/>
              <a:gd name="connsiteY50" fmla="*/ 578103 h 578103"/>
              <a:gd name="connsiteX51" fmla="*/ 391628 w 488238"/>
              <a:gd name="connsiteY51" fmla="*/ 563725 h 578103"/>
              <a:gd name="connsiteX52" fmla="*/ 351902 w 488238"/>
              <a:gd name="connsiteY52" fmla="*/ 457591 h 578103"/>
              <a:gd name="connsiteX53" fmla="*/ 271708 w 488238"/>
              <a:gd name="connsiteY53" fmla="*/ 482197 h 578103"/>
              <a:gd name="connsiteX54" fmla="*/ 271708 w 488238"/>
              <a:gd name="connsiteY54" fmla="*/ 555868 h 578103"/>
              <a:gd name="connsiteX55" fmla="*/ 249474 w 488238"/>
              <a:gd name="connsiteY55" fmla="*/ 578103 h 578103"/>
              <a:gd name="connsiteX56" fmla="*/ 227239 w 488238"/>
              <a:gd name="connsiteY56" fmla="*/ 555868 h 578103"/>
              <a:gd name="connsiteX57" fmla="*/ 227239 w 488238"/>
              <a:gd name="connsiteY57" fmla="*/ 483531 h 578103"/>
              <a:gd name="connsiteX58" fmla="*/ 144822 w 488238"/>
              <a:gd name="connsiteY58" fmla="*/ 463668 h 578103"/>
              <a:gd name="connsiteX59" fmla="*/ 107320 w 488238"/>
              <a:gd name="connsiteY59" fmla="*/ 563725 h 578103"/>
              <a:gd name="connsiteX60" fmla="*/ 86567 w 488238"/>
              <a:gd name="connsiteY60" fmla="*/ 578103 h 578103"/>
              <a:gd name="connsiteX61" fmla="*/ 78711 w 488238"/>
              <a:gd name="connsiteY61" fmla="*/ 576621 h 578103"/>
              <a:gd name="connsiteX62" fmla="*/ 65666 w 488238"/>
              <a:gd name="connsiteY62" fmla="*/ 548012 h 578103"/>
              <a:gd name="connsiteX63" fmla="*/ 105541 w 488238"/>
              <a:gd name="connsiteY63" fmla="*/ 441730 h 578103"/>
              <a:gd name="connsiteX64" fmla="*/ 0 w 488238"/>
              <a:gd name="connsiteY64" fmla="*/ 242062 h 578103"/>
              <a:gd name="connsiteX65" fmla="*/ 242062 w 488238"/>
              <a:gd name="connsiteY65" fmla="*/ 0 h 57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88238" h="578103">
                <a:moveTo>
                  <a:pt x="242062" y="97536"/>
                </a:moveTo>
                <a:cubicBezTo>
                  <a:pt x="262814" y="97536"/>
                  <a:pt x="282529" y="102132"/>
                  <a:pt x="300317" y="110432"/>
                </a:cubicBezTo>
                <a:lnTo>
                  <a:pt x="253031" y="157718"/>
                </a:lnTo>
                <a:cubicBezTo>
                  <a:pt x="249325" y="157125"/>
                  <a:pt x="245619" y="156829"/>
                  <a:pt x="241914" y="156829"/>
                </a:cubicBezTo>
                <a:cubicBezTo>
                  <a:pt x="196555" y="156829"/>
                  <a:pt x="159497" y="195073"/>
                  <a:pt x="159497" y="242062"/>
                </a:cubicBezTo>
                <a:cubicBezTo>
                  <a:pt x="159497" y="289052"/>
                  <a:pt x="196407" y="327295"/>
                  <a:pt x="241914" y="327295"/>
                </a:cubicBezTo>
                <a:cubicBezTo>
                  <a:pt x="287421" y="327295"/>
                  <a:pt x="324479" y="289052"/>
                  <a:pt x="324479" y="242062"/>
                </a:cubicBezTo>
                <a:cubicBezTo>
                  <a:pt x="324479" y="239246"/>
                  <a:pt x="324331" y="236281"/>
                  <a:pt x="324182" y="233316"/>
                </a:cubicBezTo>
                <a:lnTo>
                  <a:pt x="372358" y="185141"/>
                </a:lnTo>
                <a:cubicBezTo>
                  <a:pt x="379769" y="202633"/>
                  <a:pt x="383920" y="221903"/>
                  <a:pt x="383920" y="242062"/>
                </a:cubicBezTo>
                <a:cubicBezTo>
                  <a:pt x="383920" y="321662"/>
                  <a:pt x="320180" y="386588"/>
                  <a:pt x="242062" y="386588"/>
                </a:cubicBezTo>
                <a:cubicBezTo>
                  <a:pt x="163944" y="386588"/>
                  <a:pt x="100353" y="321811"/>
                  <a:pt x="100353" y="242062"/>
                </a:cubicBezTo>
                <a:cubicBezTo>
                  <a:pt x="100353" y="162462"/>
                  <a:pt x="163944" y="97536"/>
                  <a:pt x="242062" y="97536"/>
                </a:cubicBezTo>
                <a:close/>
                <a:moveTo>
                  <a:pt x="399780" y="3409"/>
                </a:moveTo>
                <a:cubicBezTo>
                  <a:pt x="405413" y="3409"/>
                  <a:pt x="410749" y="6670"/>
                  <a:pt x="412973" y="12451"/>
                </a:cubicBezTo>
                <a:lnTo>
                  <a:pt x="429130" y="54549"/>
                </a:lnTo>
                <a:cubicBezTo>
                  <a:pt x="430464" y="58255"/>
                  <a:pt x="433429" y="61071"/>
                  <a:pt x="437135" y="62553"/>
                </a:cubicBezTo>
                <a:lnTo>
                  <a:pt x="479232" y="78711"/>
                </a:lnTo>
                <a:cubicBezTo>
                  <a:pt x="488571" y="82416"/>
                  <a:pt x="491239" y="94571"/>
                  <a:pt x="484421" y="101687"/>
                </a:cubicBezTo>
                <a:lnTo>
                  <a:pt x="432836" y="153271"/>
                </a:lnTo>
                <a:cubicBezTo>
                  <a:pt x="430168" y="155939"/>
                  <a:pt x="426610" y="157422"/>
                  <a:pt x="422905" y="157422"/>
                </a:cubicBezTo>
                <a:cubicBezTo>
                  <a:pt x="421274" y="157422"/>
                  <a:pt x="419495" y="157125"/>
                  <a:pt x="417865" y="156532"/>
                </a:cubicBezTo>
                <a:lnTo>
                  <a:pt x="371765" y="138893"/>
                </a:lnTo>
                <a:lnTo>
                  <a:pt x="286383" y="224274"/>
                </a:lnTo>
                <a:cubicBezTo>
                  <a:pt x="288607" y="229759"/>
                  <a:pt x="289941" y="235688"/>
                  <a:pt x="289941" y="242062"/>
                </a:cubicBezTo>
                <a:cubicBezTo>
                  <a:pt x="289941" y="268299"/>
                  <a:pt x="268595" y="289644"/>
                  <a:pt x="242359" y="289644"/>
                </a:cubicBezTo>
                <a:cubicBezTo>
                  <a:pt x="216121" y="289644"/>
                  <a:pt x="194776" y="268299"/>
                  <a:pt x="194776" y="242062"/>
                </a:cubicBezTo>
                <a:cubicBezTo>
                  <a:pt x="194776" y="215825"/>
                  <a:pt x="216121" y="194479"/>
                  <a:pt x="242359" y="194479"/>
                </a:cubicBezTo>
                <a:cubicBezTo>
                  <a:pt x="248584" y="194479"/>
                  <a:pt x="254662" y="195814"/>
                  <a:pt x="260146" y="198037"/>
                </a:cubicBezTo>
                <a:lnTo>
                  <a:pt x="348789" y="109395"/>
                </a:lnTo>
                <a:lnTo>
                  <a:pt x="335151" y="74115"/>
                </a:lnTo>
                <a:cubicBezTo>
                  <a:pt x="333076" y="68927"/>
                  <a:pt x="334410" y="62998"/>
                  <a:pt x="338264" y="59144"/>
                </a:cubicBezTo>
                <a:lnTo>
                  <a:pt x="389849" y="7559"/>
                </a:lnTo>
                <a:cubicBezTo>
                  <a:pt x="392665" y="4743"/>
                  <a:pt x="396223" y="3409"/>
                  <a:pt x="399780" y="3409"/>
                </a:cubicBezTo>
                <a:close/>
                <a:moveTo>
                  <a:pt x="242062" y="0"/>
                </a:moveTo>
                <a:cubicBezTo>
                  <a:pt x="272598" y="0"/>
                  <a:pt x="301651" y="5929"/>
                  <a:pt x="328629" y="16305"/>
                </a:cubicBezTo>
                <a:lnTo>
                  <a:pt x="312027" y="32907"/>
                </a:lnTo>
                <a:cubicBezTo>
                  <a:pt x="302541" y="42394"/>
                  <a:pt x="297500" y="54994"/>
                  <a:pt x="297204" y="67890"/>
                </a:cubicBezTo>
                <a:cubicBezTo>
                  <a:pt x="279713" y="62257"/>
                  <a:pt x="261332" y="59293"/>
                  <a:pt x="242062" y="59293"/>
                </a:cubicBezTo>
                <a:cubicBezTo>
                  <a:pt x="141265" y="59293"/>
                  <a:pt x="59293" y="141265"/>
                  <a:pt x="59293" y="242062"/>
                </a:cubicBezTo>
                <a:cubicBezTo>
                  <a:pt x="59293" y="342860"/>
                  <a:pt x="141265" y="424832"/>
                  <a:pt x="242062" y="424832"/>
                </a:cubicBezTo>
                <a:cubicBezTo>
                  <a:pt x="342860" y="424832"/>
                  <a:pt x="424832" y="342860"/>
                  <a:pt x="424832" y="242062"/>
                </a:cubicBezTo>
                <a:cubicBezTo>
                  <a:pt x="424832" y="225460"/>
                  <a:pt x="422312" y="209451"/>
                  <a:pt x="418161" y="194183"/>
                </a:cubicBezTo>
                <a:cubicBezTo>
                  <a:pt x="419643" y="194332"/>
                  <a:pt x="420978" y="194628"/>
                  <a:pt x="422460" y="194628"/>
                </a:cubicBezTo>
                <a:cubicBezTo>
                  <a:pt x="436097" y="194628"/>
                  <a:pt x="448993" y="189292"/>
                  <a:pt x="458628" y="179657"/>
                </a:cubicBezTo>
                <a:lnTo>
                  <a:pt x="471821" y="166464"/>
                </a:lnTo>
                <a:cubicBezTo>
                  <a:pt x="479677" y="190181"/>
                  <a:pt x="484124" y="215677"/>
                  <a:pt x="484124" y="242062"/>
                </a:cubicBezTo>
                <a:cubicBezTo>
                  <a:pt x="484124" y="319735"/>
                  <a:pt x="447214" y="388811"/>
                  <a:pt x="390145" y="433133"/>
                </a:cubicBezTo>
                <a:lnTo>
                  <a:pt x="433281" y="548012"/>
                </a:lnTo>
                <a:cubicBezTo>
                  <a:pt x="437579" y="559426"/>
                  <a:pt x="431799" y="572322"/>
                  <a:pt x="420237" y="576621"/>
                </a:cubicBezTo>
                <a:cubicBezTo>
                  <a:pt x="417568" y="577658"/>
                  <a:pt x="414900" y="578103"/>
                  <a:pt x="412380" y="578103"/>
                </a:cubicBezTo>
                <a:cubicBezTo>
                  <a:pt x="403486" y="578103"/>
                  <a:pt x="395037" y="572618"/>
                  <a:pt x="391628" y="563725"/>
                </a:cubicBezTo>
                <a:lnTo>
                  <a:pt x="351902" y="457591"/>
                </a:lnTo>
                <a:cubicBezTo>
                  <a:pt x="327295" y="470190"/>
                  <a:pt x="300317" y="478640"/>
                  <a:pt x="271708" y="482197"/>
                </a:cubicBezTo>
                <a:lnTo>
                  <a:pt x="271708" y="555868"/>
                </a:lnTo>
                <a:cubicBezTo>
                  <a:pt x="271708" y="568172"/>
                  <a:pt x="261777" y="578103"/>
                  <a:pt x="249474" y="578103"/>
                </a:cubicBezTo>
                <a:cubicBezTo>
                  <a:pt x="237170" y="578103"/>
                  <a:pt x="227239" y="568172"/>
                  <a:pt x="227239" y="555868"/>
                </a:cubicBezTo>
                <a:lnTo>
                  <a:pt x="227239" y="483531"/>
                </a:lnTo>
                <a:cubicBezTo>
                  <a:pt x="198186" y="481753"/>
                  <a:pt x="170318" y="474934"/>
                  <a:pt x="144822" y="463668"/>
                </a:cubicBezTo>
                <a:lnTo>
                  <a:pt x="107320" y="563725"/>
                </a:lnTo>
                <a:cubicBezTo>
                  <a:pt x="104058" y="572618"/>
                  <a:pt x="95609" y="578103"/>
                  <a:pt x="86567" y="578103"/>
                </a:cubicBezTo>
                <a:cubicBezTo>
                  <a:pt x="83899" y="578103"/>
                  <a:pt x="81231" y="577658"/>
                  <a:pt x="78711" y="576621"/>
                </a:cubicBezTo>
                <a:cubicBezTo>
                  <a:pt x="67149" y="572322"/>
                  <a:pt x="61368" y="559574"/>
                  <a:pt x="65666" y="548012"/>
                </a:cubicBezTo>
                <a:lnTo>
                  <a:pt x="105541" y="441730"/>
                </a:lnTo>
                <a:cubicBezTo>
                  <a:pt x="41801" y="398150"/>
                  <a:pt x="0" y="324924"/>
                  <a:pt x="0" y="242062"/>
                </a:cubicBezTo>
                <a:cubicBezTo>
                  <a:pt x="0" y="108654"/>
                  <a:pt x="108505" y="0"/>
                  <a:pt x="242062" y="0"/>
                </a:cubicBezTo>
                <a:close/>
              </a:path>
            </a:pathLst>
          </a:custGeom>
          <a:solidFill>
            <a:srgbClr val="FF5A5F"/>
          </a:solidFill>
          <a:ln w="148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8911BF-EFF1-45DE-5C70-6A93649F9FB7}"/>
              </a:ext>
            </a:extLst>
          </p:cNvPr>
          <p:cNvSpPr/>
          <p:nvPr/>
        </p:nvSpPr>
        <p:spPr>
          <a:xfrm>
            <a:off x="1061611" y="3201197"/>
            <a:ext cx="1917462" cy="541399"/>
          </a:xfrm>
          <a:prstGeom prst="round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006B6-F1E6-75E9-75BF-ED13ACC3C380}"/>
              </a:ext>
            </a:extLst>
          </p:cNvPr>
          <p:cNvSpPr txBox="1"/>
          <p:nvPr/>
        </p:nvSpPr>
        <p:spPr>
          <a:xfrm>
            <a:off x="1713009" y="2991964"/>
            <a:ext cx="614666" cy="1015663"/>
          </a:xfrm>
          <a:prstGeom prst="rect">
            <a:avLst/>
          </a:prstGeom>
          <a:noFill/>
          <a:effectLst>
            <a:outerShdw blurRad="50800" dist="88900" algn="l" rotWithShape="0">
              <a:prstClr val="black">
                <a:alpha val="6000"/>
              </a:prstClr>
            </a:outerShdw>
          </a:effectLst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600" spc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en-IN" sz="6000" dirty="0"/>
              <a:t>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8B725F-3042-3FE1-2970-BFA0A52A5B25}"/>
              </a:ext>
            </a:extLst>
          </p:cNvPr>
          <p:cNvSpPr/>
          <p:nvPr/>
        </p:nvSpPr>
        <p:spPr>
          <a:xfrm>
            <a:off x="3630471" y="2874420"/>
            <a:ext cx="1917462" cy="541399"/>
          </a:xfrm>
          <a:prstGeom prst="round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6A5AB6-F87C-2F53-1EC1-B42464D40BDE}"/>
              </a:ext>
            </a:extLst>
          </p:cNvPr>
          <p:cNvSpPr txBox="1"/>
          <p:nvPr/>
        </p:nvSpPr>
        <p:spPr>
          <a:xfrm>
            <a:off x="4281869" y="2671537"/>
            <a:ext cx="614666" cy="1015663"/>
          </a:xfrm>
          <a:prstGeom prst="rect">
            <a:avLst/>
          </a:prstGeom>
          <a:noFill/>
          <a:effectLst>
            <a:outerShdw blurRad="50800" dist="88900" algn="l" rotWithShape="0">
              <a:prstClr val="black">
                <a:alpha val="6000"/>
              </a:prstClr>
            </a:outerShdw>
          </a:effectLst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600" spc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en-IN" sz="6000" dirty="0"/>
              <a:t>2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0D7CA5-499D-697F-B6F7-0C36743003E7}"/>
              </a:ext>
            </a:extLst>
          </p:cNvPr>
          <p:cNvSpPr/>
          <p:nvPr/>
        </p:nvSpPr>
        <p:spPr>
          <a:xfrm>
            <a:off x="6218571" y="2542828"/>
            <a:ext cx="1917462" cy="541399"/>
          </a:xfrm>
          <a:prstGeom prst="round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97375D-7979-5F5C-DB39-5557B6FCDBA0}"/>
              </a:ext>
            </a:extLst>
          </p:cNvPr>
          <p:cNvSpPr txBox="1"/>
          <p:nvPr/>
        </p:nvSpPr>
        <p:spPr>
          <a:xfrm>
            <a:off x="6869969" y="2339945"/>
            <a:ext cx="614666" cy="1015663"/>
          </a:xfrm>
          <a:prstGeom prst="rect">
            <a:avLst/>
          </a:prstGeom>
          <a:noFill/>
          <a:effectLst>
            <a:outerShdw blurRad="50800" dist="88900" algn="l" rotWithShape="0">
              <a:prstClr val="black">
                <a:alpha val="6000"/>
              </a:prstClr>
            </a:outerShdw>
          </a:effectLst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600" spc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en-IN" sz="6000" dirty="0"/>
              <a:t>3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B478BD2-B763-CF7A-115F-79B2FBE08067}"/>
              </a:ext>
            </a:extLst>
          </p:cNvPr>
          <p:cNvSpPr/>
          <p:nvPr/>
        </p:nvSpPr>
        <p:spPr>
          <a:xfrm>
            <a:off x="8797615" y="2180954"/>
            <a:ext cx="1917462" cy="541399"/>
          </a:xfrm>
          <a:prstGeom prst="round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927C4-4B08-4E8B-1D5C-A21DBE68DA1A}"/>
              </a:ext>
            </a:extLst>
          </p:cNvPr>
          <p:cNvSpPr txBox="1"/>
          <p:nvPr/>
        </p:nvSpPr>
        <p:spPr>
          <a:xfrm>
            <a:off x="9449013" y="1978071"/>
            <a:ext cx="614666" cy="1015663"/>
          </a:xfrm>
          <a:prstGeom prst="rect">
            <a:avLst/>
          </a:prstGeom>
          <a:noFill/>
          <a:effectLst>
            <a:outerShdw blurRad="50800" dist="88900" algn="l" rotWithShape="0">
              <a:prstClr val="black">
                <a:alpha val="6000"/>
              </a:prstClr>
            </a:outerShdw>
          </a:effectLst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6600" spc="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en-IN" sz="6000" dirty="0"/>
              <a:t>4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58160C8-EA47-F30C-8E6E-43EB26989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EA8F2-E812-A9FF-19E0-B44BDFAAEA10}"/>
              </a:ext>
            </a:extLst>
          </p:cNvPr>
          <p:cNvSpPr txBox="1"/>
          <p:nvPr/>
        </p:nvSpPr>
        <p:spPr>
          <a:xfrm>
            <a:off x="1982315" y="2266805"/>
            <a:ext cx="8246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800" spc="-3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IN" sz="9600" b="1" spc="0" dirty="0">
                <a:solidFill>
                  <a:srgbClr val="FF5A5F"/>
                </a:solidFill>
                <a:latin typeface="+mj-lt"/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8B7CB9-9E72-33B1-C4DA-7E3B5B8AC81C}"/>
              </a:ext>
            </a:extLst>
          </p:cNvPr>
          <p:cNvGrpSpPr/>
          <p:nvPr/>
        </p:nvGrpSpPr>
        <p:grpSpPr>
          <a:xfrm>
            <a:off x="2418080" y="3886450"/>
            <a:ext cx="7355840" cy="626969"/>
            <a:chOff x="2418080" y="4016548"/>
            <a:chExt cx="7355840" cy="5699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C9173E-7FD5-10BC-26EE-2A3AAD774633}"/>
                </a:ext>
              </a:extLst>
            </p:cNvPr>
            <p:cNvGrpSpPr/>
            <p:nvPr/>
          </p:nvGrpSpPr>
          <p:grpSpPr>
            <a:xfrm>
              <a:off x="2418080" y="4016548"/>
              <a:ext cx="7355840" cy="569972"/>
              <a:chOff x="2853845" y="4016548"/>
              <a:chExt cx="7355840" cy="56997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C1E0EA-DB4E-E0D2-5ED3-3250383A4019}"/>
                  </a:ext>
                </a:extLst>
              </p:cNvPr>
              <p:cNvSpPr/>
              <p:nvPr/>
            </p:nvSpPr>
            <p:spPr>
              <a:xfrm>
                <a:off x="2853845" y="4016548"/>
                <a:ext cx="7355840" cy="56997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1905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9697613" y="4077029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825390" y="4207245"/>
                <a:ext cx="188577" cy="18857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A649DD-DB62-57A6-FE2D-8219A72281E6}"/>
                </a:ext>
              </a:extLst>
            </p:cNvPr>
            <p:cNvSpPr txBox="1"/>
            <p:nvPr/>
          </p:nvSpPr>
          <p:spPr>
            <a:xfrm>
              <a:off x="3497502" y="4175624"/>
              <a:ext cx="5196995" cy="251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US" dirty="0">
                  <a:latin typeface="+mn-lt"/>
                </a:rPr>
                <a:t>create a world where anyone can belong anywhere!</a:t>
              </a:r>
              <a:endParaRPr lang="en-IN" dirty="0">
                <a:latin typeface="+mn-lt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2CC5574-A64D-9202-E25E-BC2CF2095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642" y="0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6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D3C62C-E90D-6D61-50D7-58DF310C7533}"/>
              </a:ext>
            </a:extLst>
          </p:cNvPr>
          <p:cNvGrpSpPr/>
          <p:nvPr/>
        </p:nvGrpSpPr>
        <p:grpSpPr>
          <a:xfrm>
            <a:off x="1420172" y="914926"/>
            <a:ext cx="7234472" cy="800106"/>
            <a:chOff x="-587398" y="1408647"/>
            <a:chExt cx="8011710" cy="88606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56A199B-7D88-ECA8-A0B4-6C4C7744E525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4C4227-B5B8-D710-1586-2BE7C5B3B020}"/>
                </a:ext>
              </a:extLst>
            </p:cNvPr>
            <p:cNvSpPr txBox="1"/>
            <p:nvPr/>
          </p:nvSpPr>
          <p:spPr>
            <a:xfrm>
              <a:off x="-38427" y="1528514"/>
              <a:ext cx="5272151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Founders Of Airbnb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26C154-1D09-E5DD-EC61-33C36623FEBF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C6A9788-BA32-AC2F-4409-02081F21759D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C9C8F472-78E1-B4D1-3507-E713ACA39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00B727-4884-CB6C-BCD6-D56C1774E9E9}"/>
              </a:ext>
            </a:extLst>
          </p:cNvPr>
          <p:cNvSpPr/>
          <p:nvPr/>
        </p:nvSpPr>
        <p:spPr>
          <a:xfrm>
            <a:off x="1546069" y="2161677"/>
            <a:ext cx="2654575" cy="3155964"/>
          </a:xfrm>
          <a:prstGeom prst="roundRect">
            <a:avLst>
              <a:gd name="adj" fmla="val 786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337E6B-388E-A59A-6E16-8549E1D46477}"/>
              </a:ext>
            </a:extLst>
          </p:cNvPr>
          <p:cNvSpPr txBox="1"/>
          <p:nvPr/>
        </p:nvSpPr>
        <p:spPr>
          <a:xfrm>
            <a:off x="1558787" y="5465504"/>
            <a:ext cx="2539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Brian Chesky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E6519C-D568-5CAC-1751-0FFB84C06945}"/>
              </a:ext>
            </a:extLst>
          </p:cNvPr>
          <p:cNvSpPr/>
          <p:nvPr/>
        </p:nvSpPr>
        <p:spPr>
          <a:xfrm>
            <a:off x="4778140" y="2161677"/>
            <a:ext cx="2654575" cy="3155964"/>
          </a:xfrm>
          <a:prstGeom prst="roundRect">
            <a:avLst>
              <a:gd name="adj" fmla="val 786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D77D9F-C89F-AFC7-CDD4-7BC9AFD538BA}"/>
              </a:ext>
            </a:extLst>
          </p:cNvPr>
          <p:cNvSpPr/>
          <p:nvPr/>
        </p:nvSpPr>
        <p:spPr>
          <a:xfrm>
            <a:off x="8010210" y="2161677"/>
            <a:ext cx="2654575" cy="3155964"/>
          </a:xfrm>
          <a:prstGeom prst="roundRect">
            <a:avLst>
              <a:gd name="adj" fmla="val 786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48419D-203D-D5DE-FFF0-1B04EC7AB38B}"/>
              </a:ext>
            </a:extLst>
          </p:cNvPr>
          <p:cNvSpPr txBox="1"/>
          <p:nvPr/>
        </p:nvSpPr>
        <p:spPr>
          <a:xfrm>
            <a:off x="4768712" y="5465504"/>
            <a:ext cx="2539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Joe Gebbia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56A1D-D137-F518-ED9C-7F4F9624BD7B}"/>
              </a:ext>
            </a:extLst>
          </p:cNvPr>
          <p:cNvSpPr txBox="1"/>
          <p:nvPr/>
        </p:nvSpPr>
        <p:spPr>
          <a:xfrm>
            <a:off x="8115486" y="5457517"/>
            <a:ext cx="2539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Nathan Blecharczyk</a:t>
            </a:r>
          </a:p>
        </p:txBody>
      </p:sp>
      <p:pic>
        <p:nvPicPr>
          <p:cNvPr id="38" name="Picture Placeholder 3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3EEEB8C-92DD-B1DB-1691-53B1B00FB3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r="7930"/>
          <a:stretch>
            <a:fillRect/>
          </a:stretch>
        </p:blipFill>
        <p:spPr/>
      </p:pic>
      <p:pic>
        <p:nvPicPr>
          <p:cNvPr id="40" name="Picture Placeholder 39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97D2BC8B-2A45-45B9-8163-5B0AEE7BD6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2"/>
          <a:stretch/>
        </p:blipFill>
        <p:spPr>
          <a:xfrm>
            <a:off x="4778140" y="2161677"/>
            <a:ext cx="2654575" cy="3155964"/>
          </a:xfrm>
        </p:spPr>
      </p:pic>
      <p:pic>
        <p:nvPicPr>
          <p:cNvPr id="42" name="Picture Placeholder 41" descr="A person in a white shirt&#10;&#10;Description automatically generated">
            <a:extLst>
              <a:ext uri="{FF2B5EF4-FFF2-40B4-BE49-F238E27FC236}">
                <a16:creationId xmlns:a16="http://schemas.microsoft.com/office/drawing/2014/main" id="{071D7800-4A24-C0C5-4BAA-0A0D4586D3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r="7948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6BC72-5BDB-8D25-6E27-EA1CBB5E1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219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292350" y="1199097"/>
            <a:ext cx="7607300" cy="886066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1310297" y="1528514"/>
              <a:ext cx="5198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Services We Provide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852E93-8775-7D4B-A2FD-8F95F0F33E92}"/>
              </a:ext>
            </a:extLst>
          </p:cNvPr>
          <p:cNvGrpSpPr/>
          <p:nvPr/>
        </p:nvGrpSpPr>
        <p:grpSpPr>
          <a:xfrm>
            <a:off x="1405925" y="2545644"/>
            <a:ext cx="1803906" cy="1700486"/>
            <a:chOff x="1268455" y="2489930"/>
            <a:chExt cx="2836266" cy="186204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1870B9-FABF-1188-DFA4-D29119D0139A}"/>
                </a:ext>
              </a:extLst>
            </p:cNvPr>
            <p:cNvSpPr/>
            <p:nvPr/>
          </p:nvSpPr>
          <p:spPr>
            <a:xfrm>
              <a:off x="1268455" y="2682020"/>
              <a:ext cx="2836266" cy="1463615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AD5EBD-8F3F-8A4C-D872-5BA9695A91DC}"/>
                </a:ext>
              </a:extLst>
            </p:cNvPr>
            <p:cNvSpPr txBox="1"/>
            <p:nvPr/>
          </p:nvSpPr>
          <p:spPr>
            <a:xfrm>
              <a:off x="1564955" y="2489930"/>
              <a:ext cx="2189792" cy="1862048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en-IN" sz="11500" spc="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0355CE-CFBB-AC58-802A-0B3F9E085362}"/>
              </a:ext>
            </a:extLst>
          </p:cNvPr>
          <p:cNvGrpSpPr/>
          <p:nvPr/>
        </p:nvGrpSpPr>
        <p:grpSpPr>
          <a:xfrm>
            <a:off x="3786590" y="2421423"/>
            <a:ext cx="1803906" cy="1700486"/>
            <a:chOff x="4691812" y="2405233"/>
            <a:chExt cx="2836266" cy="186204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EFE1756-C405-1F4D-942A-7A3F97A0842D}"/>
                </a:ext>
              </a:extLst>
            </p:cNvPr>
            <p:cNvSpPr/>
            <p:nvPr/>
          </p:nvSpPr>
          <p:spPr>
            <a:xfrm>
              <a:off x="4691812" y="2667643"/>
              <a:ext cx="2836266" cy="1463615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DB24AA-26A6-EC4B-31A0-E6DAE22CDACB}"/>
                </a:ext>
              </a:extLst>
            </p:cNvPr>
            <p:cNvSpPr txBox="1"/>
            <p:nvPr/>
          </p:nvSpPr>
          <p:spPr>
            <a:xfrm>
              <a:off x="5058678" y="2405233"/>
              <a:ext cx="2189792" cy="1862048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en-IN" sz="11500" spc="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5B4DE6-792F-8958-1561-87536EB998DE}"/>
              </a:ext>
            </a:extLst>
          </p:cNvPr>
          <p:cNvGrpSpPr/>
          <p:nvPr/>
        </p:nvGrpSpPr>
        <p:grpSpPr>
          <a:xfrm>
            <a:off x="6167255" y="2428448"/>
            <a:ext cx="1803906" cy="1700486"/>
            <a:chOff x="8095744" y="2456647"/>
            <a:chExt cx="2836266" cy="186204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FE4D6BF-16A8-500E-F58F-BFA8246B6AE3}"/>
                </a:ext>
              </a:extLst>
            </p:cNvPr>
            <p:cNvSpPr/>
            <p:nvPr/>
          </p:nvSpPr>
          <p:spPr>
            <a:xfrm>
              <a:off x="8095744" y="2667643"/>
              <a:ext cx="2836266" cy="1463615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2B9A2-6883-687B-3B0B-88E79A0FFA4C}"/>
                </a:ext>
              </a:extLst>
            </p:cNvPr>
            <p:cNvSpPr txBox="1"/>
            <p:nvPr/>
          </p:nvSpPr>
          <p:spPr>
            <a:xfrm>
              <a:off x="8418980" y="2456647"/>
              <a:ext cx="2189792" cy="1862048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en-IN" sz="11500" spc="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3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931713-A3CF-AD54-CA9A-98F69E1C0143}"/>
              </a:ext>
            </a:extLst>
          </p:cNvPr>
          <p:cNvSpPr txBox="1"/>
          <p:nvPr/>
        </p:nvSpPr>
        <p:spPr>
          <a:xfrm>
            <a:off x="1505628" y="4233113"/>
            <a:ext cx="1674458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100" b="1" dirty="0">
                <a:latin typeface="+mn-lt"/>
              </a:rPr>
              <a:t>Home/</a:t>
            </a:r>
            <a:r>
              <a:rPr lang="en-IN" sz="1100" b="1" dirty="0" err="1">
                <a:latin typeface="+mn-lt"/>
              </a:rPr>
              <a:t>Apartement</a:t>
            </a:r>
            <a:endParaRPr lang="en-IN" sz="1100" b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267E50-894D-FC83-13CE-3C582F08B673}"/>
              </a:ext>
            </a:extLst>
          </p:cNvPr>
          <p:cNvSpPr txBox="1"/>
          <p:nvPr/>
        </p:nvSpPr>
        <p:spPr>
          <a:xfrm>
            <a:off x="4096257" y="4246130"/>
            <a:ext cx="1375001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100" b="1" dirty="0">
                <a:latin typeface="+mn-lt"/>
              </a:rPr>
              <a:t>Private Room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3B7D0-9363-2A90-CFDB-540E204165F4}"/>
              </a:ext>
            </a:extLst>
          </p:cNvPr>
          <p:cNvSpPr txBox="1"/>
          <p:nvPr/>
        </p:nvSpPr>
        <p:spPr>
          <a:xfrm>
            <a:off x="6433182" y="4201368"/>
            <a:ext cx="1375001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100" b="1" dirty="0">
                <a:latin typeface="+mn-lt"/>
              </a:rPr>
              <a:t>Hotel Room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3B66FE-7F3A-24F1-01E8-5FE01149AADD}"/>
              </a:ext>
            </a:extLst>
          </p:cNvPr>
          <p:cNvGrpSpPr/>
          <p:nvPr/>
        </p:nvGrpSpPr>
        <p:grpSpPr>
          <a:xfrm>
            <a:off x="8480677" y="2371065"/>
            <a:ext cx="1803906" cy="1862048"/>
            <a:chOff x="8095744" y="2380098"/>
            <a:chExt cx="2836266" cy="203896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C9022A1-1816-8B2E-6672-7A6A8A26CBD4}"/>
                </a:ext>
              </a:extLst>
            </p:cNvPr>
            <p:cNvSpPr/>
            <p:nvPr/>
          </p:nvSpPr>
          <p:spPr>
            <a:xfrm>
              <a:off x="8095744" y="2667643"/>
              <a:ext cx="2836266" cy="1463615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0BA907-EF10-3B67-1A6F-E2226705CE73}"/>
                </a:ext>
              </a:extLst>
            </p:cNvPr>
            <p:cNvSpPr txBox="1"/>
            <p:nvPr/>
          </p:nvSpPr>
          <p:spPr>
            <a:xfrm>
              <a:off x="8405037" y="2380098"/>
              <a:ext cx="2189792" cy="2038960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en-IN" sz="11500" spc="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4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A90B915-0381-4993-3CA2-E596DC5DF430}"/>
              </a:ext>
            </a:extLst>
          </p:cNvPr>
          <p:cNvSpPr txBox="1"/>
          <p:nvPr/>
        </p:nvSpPr>
        <p:spPr>
          <a:xfrm>
            <a:off x="8695130" y="4201368"/>
            <a:ext cx="1375001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100" b="1" dirty="0">
                <a:latin typeface="+mn-lt"/>
              </a:rPr>
              <a:t>Shared Room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F31D2-EC12-6E20-D863-68CDC485B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25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3400872" y="1190391"/>
            <a:ext cx="5390256" cy="886066"/>
            <a:chOff x="3006253" y="1408647"/>
            <a:chExt cx="5390256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3006253" y="1408647"/>
              <a:ext cx="5390256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3292004" y="1528514"/>
              <a:ext cx="3216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History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64384" y="1480199"/>
              <a:ext cx="734888" cy="742960"/>
              <a:chOff x="7222980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22980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0758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25549E-AFC7-8547-4933-37B1C01A9373}"/>
              </a:ext>
            </a:extLst>
          </p:cNvPr>
          <p:cNvSpPr/>
          <p:nvPr/>
        </p:nvSpPr>
        <p:spPr>
          <a:xfrm>
            <a:off x="8014851" y="2676525"/>
            <a:ext cx="3196941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DFBB84-2C57-2C96-2B58-687FB87B6023}"/>
              </a:ext>
            </a:extLst>
          </p:cNvPr>
          <p:cNvSpPr/>
          <p:nvPr/>
        </p:nvSpPr>
        <p:spPr>
          <a:xfrm>
            <a:off x="4544639" y="2676525"/>
            <a:ext cx="3196941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458FEA-CD0A-B097-FD80-76E33103C983}"/>
              </a:ext>
            </a:extLst>
          </p:cNvPr>
          <p:cNvSpPr/>
          <p:nvPr/>
        </p:nvSpPr>
        <p:spPr>
          <a:xfrm>
            <a:off x="980209" y="2669733"/>
            <a:ext cx="3196941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09890-A251-EB38-56BD-34BA229AE078}"/>
              </a:ext>
            </a:extLst>
          </p:cNvPr>
          <p:cNvSpPr txBox="1"/>
          <p:nvPr/>
        </p:nvSpPr>
        <p:spPr>
          <a:xfrm>
            <a:off x="1262148" y="3031881"/>
            <a:ext cx="264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IN" sz="2400" dirty="0">
                <a:latin typeface="+mj-lt"/>
              </a:rPr>
              <a:t>2008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C9F3-E15A-A8A4-A08E-ADA78CE7271A}"/>
              </a:ext>
            </a:extLst>
          </p:cNvPr>
          <p:cNvSpPr txBox="1"/>
          <p:nvPr/>
        </p:nvSpPr>
        <p:spPr>
          <a:xfrm>
            <a:off x="1051230" y="3469822"/>
            <a:ext cx="3054897" cy="22527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D" sz="1100" dirty="0"/>
              <a:t>Airbnb, yang </a:t>
            </a:r>
            <a:r>
              <a:rPr lang="en-ID" sz="1100" dirty="0" err="1"/>
              <a:t>didirikan</a:t>
            </a:r>
            <a:r>
              <a:rPr lang="en-ID" sz="1100" dirty="0"/>
              <a:t> pada </a:t>
            </a:r>
            <a:r>
              <a:rPr lang="en-ID" sz="1100" dirty="0" err="1"/>
              <a:t>tahun</a:t>
            </a:r>
            <a:r>
              <a:rPr lang="en-ID" sz="1100" dirty="0"/>
              <a:t> 2008 oleh Brian Chesky, Joe Gebbia, dan Nathan Blecharczyk, </a:t>
            </a:r>
            <a:r>
              <a:rPr lang="en-ID" sz="1100" dirty="0" err="1"/>
              <a:t>berawal</a:t>
            </a:r>
            <a:r>
              <a:rPr lang="en-ID" sz="1100" dirty="0"/>
              <a:t> </a:t>
            </a:r>
            <a:r>
              <a:rPr lang="en-ID" sz="1100" dirty="0" err="1"/>
              <a:t>dari</a:t>
            </a:r>
            <a:r>
              <a:rPr lang="en-ID" sz="1100" dirty="0"/>
              <a:t> </a:t>
            </a:r>
            <a:r>
              <a:rPr lang="en-ID" sz="1100" dirty="0" err="1"/>
              <a:t>sebuah</a:t>
            </a:r>
            <a:r>
              <a:rPr lang="en-ID" sz="1100" dirty="0"/>
              <a:t> ide </a:t>
            </a:r>
            <a:r>
              <a:rPr lang="en-ID" sz="1100" dirty="0" err="1"/>
              <a:t>sederhana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menyewakan</a:t>
            </a:r>
            <a:r>
              <a:rPr lang="en-ID" sz="1100" dirty="0"/>
              <a:t> </a:t>
            </a:r>
            <a:r>
              <a:rPr lang="en-ID" sz="1100" dirty="0" err="1"/>
              <a:t>kasur</a:t>
            </a:r>
            <a:r>
              <a:rPr lang="en-ID" sz="1100" dirty="0"/>
              <a:t> </a:t>
            </a:r>
            <a:r>
              <a:rPr lang="en-ID" sz="1100" dirty="0" err="1"/>
              <a:t>angin</a:t>
            </a:r>
            <a:r>
              <a:rPr lang="en-ID" sz="1100" dirty="0"/>
              <a:t> di </a:t>
            </a:r>
            <a:r>
              <a:rPr lang="en-ID" sz="1100" dirty="0" err="1"/>
              <a:t>ruang</a:t>
            </a:r>
            <a:r>
              <a:rPr lang="en-ID" sz="1100" dirty="0"/>
              <a:t> </a:t>
            </a:r>
            <a:r>
              <a:rPr lang="en-ID" sz="1100" dirty="0" err="1"/>
              <a:t>tamu</a:t>
            </a:r>
            <a:r>
              <a:rPr lang="en-ID" sz="1100" dirty="0"/>
              <a:t> </a:t>
            </a:r>
            <a:r>
              <a:rPr lang="en-ID" sz="1100" dirty="0" err="1"/>
              <a:t>mereka</a:t>
            </a:r>
            <a:r>
              <a:rPr lang="en-ID" sz="1100" dirty="0"/>
              <a:t> guna </a:t>
            </a:r>
            <a:r>
              <a:rPr lang="en-ID" sz="1100" dirty="0" err="1"/>
              <a:t>mendapatkan</a:t>
            </a:r>
            <a:r>
              <a:rPr lang="en-ID" sz="1100" dirty="0"/>
              <a:t> </a:t>
            </a:r>
            <a:r>
              <a:rPr lang="en-ID" sz="1100" dirty="0" err="1"/>
              <a:t>penghasilan</a:t>
            </a:r>
            <a:r>
              <a:rPr lang="en-ID" sz="1100" dirty="0"/>
              <a:t> </a:t>
            </a:r>
            <a:r>
              <a:rPr lang="en-ID" sz="1100" dirty="0" err="1"/>
              <a:t>tambahan</a:t>
            </a:r>
            <a:r>
              <a:rPr lang="en-ID" sz="1100" dirty="0"/>
              <a:t>. </a:t>
            </a:r>
            <a:r>
              <a:rPr lang="en-ID" sz="1100" dirty="0" err="1"/>
              <a:t>Awalnya</a:t>
            </a:r>
            <a:r>
              <a:rPr lang="en-ID" sz="1100" dirty="0"/>
              <a:t> </a:t>
            </a:r>
            <a:r>
              <a:rPr lang="en-ID" sz="1100" dirty="0" err="1"/>
              <a:t>dikenal</a:t>
            </a:r>
            <a:r>
              <a:rPr lang="en-ID" sz="1100" dirty="0"/>
              <a:t> </a:t>
            </a:r>
            <a:r>
              <a:rPr lang="en-ID" sz="1100" dirty="0" err="1"/>
              <a:t>dengan</a:t>
            </a:r>
            <a:r>
              <a:rPr lang="en-ID" sz="1100" dirty="0"/>
              <a:t> nama "Air Bed and Breakfast," platform </a:t>
            </a:r>
            <a:r>
              <a:rPr lang="en-ID" sz="1100" dirty="0" err="1"/>
              <a:t>ini</a:t>
            </a:r>
            <a:r>
              <a:rPr lang="en-ID" sz="1100" dirty="0"/>
              <a:t> </a:t>
            </a:r>
            <a:r>
              <a:rPr lang="en-ID" sz="1100" dirty="0" err="1"/>
              <a:t>lahir</a:t>
            </a:r>
            <a:r>
              <a:rPr lang="en-ID" sz="1100" dirty="0"/>
              <a:t> </a:t>
            </a:r>
            <a:r>
              <a:rPr lang="en-ID" sz="1100" dirty="0" err="1"/>
              <a:t>sebagai</a:t>
            </a:r>
            <a:r>
              <a:rPr lang="en-ID" sz="1100" dirty="0"/>
              <a:t> </a:t>
            </a:r>
            <a:r>
              <a:rPr lang="en-ID" sz="1100" dirty="0" err="1"/>
              <a:t>solusi</a:t>
            </a:r>
            <a:r>
              <a:rPr lang="en-ID" sz="1100" dirty="0"/>
              <a:t> </a:t>
            </a:r>
            <a:r>
              <a:rPr lang="en-ID" sz="1100" dirty="0" err="1"/>
              <a:t>dari</a:t>
            </a:r>
            <a:r>
              <a:rPr lang="en-ID" sz="1100" dirty="0"/>
              <a:t> </a:t>
            </a:r>
            <a:r>
              <a:rPr lang="en-ID" sz="1100" dirty="0" err="1"/>
              <a:t>masalah</a:t>
            </a:r>
            <a:r>
              <a:rPr lang="en-ID" sz="1100" dirty="0"/>
              <a:t> </a:t>
            </a:r>
            <a:r>
              <a:rPr lang="en-ID" sz="1100" dirty="0" err="1"/>
              <a:t>pembayaran</a:t>
            </a:r>
            <a:r>
              <a:rPr lang="en-ID" sz="1100" dirty="0"/>
              <a:t> </a:t>
            </a:r>
            <a:r>
              <a:rPr lang="en-ID" sz="1100" dirty="0" err="1"/>
              <a:t>sewa</a:t>
            </a:r>
            <a:r>
              <a:rPr lang="en-ID" sz="1100" dirty="0"/>
              <a:t>.</a:t>
            </a:r>
            <a:endParaRPr lang="en-IN" sz="11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F3DEA-2823-21DF-0681-64D377179690}"/>
              </a:ext>
            </a:extLst>
          </p:cNvPr>
          <p:cNvSpPr txBox="1"/>
          <p:nvPr/>
        </p:nvSpPr>
        <p:spPr>
          <a:xfrm>
            <a:off x="8280129" y="3531691"/>
            <a:ext cx="2653298" cy="18167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D" sz="1100" dirty="0" err="1"/>
              <a:t>Melalui</a:t>
            </a:r>
            <a:r>
              <a:rPr lang="en-ID" sz="1100" dirty="0"/>
              <a:t> </a:t>
            </a:r>
            <a:r>
              <a:rPr lang="en-ID" sz="1100" dirty="0" err="1"/>
              <a:t>fitur-fitur</a:t>
            </a:r>
            <a:r>
              <a:rPr lang="en-ID" sz="1100" dirty="0"/>
              <a:t> </a:t>
            </a:r>
            <a:r>
              <a:rPr lang="en-ID" sz="1100" dirty="0" err="1"/>
              <a:t>inovatif</a:t>
            </a:r>
            <a:r>
              <a:rPr lang="en-ID" sz="1100" dirty="0"/>
              <a:t>, </a:t>
            </a:r>
            <a:r>
              <a:rPr lang="en-ID" sz="1100" dirty="0" err="1"/>
              <a:t>pertumbuhan</a:t>
            </a:r>
            <a:r>
              <a:rPr lang="en-ID" sz="1100" dirty="0"/>
              <a:t> </a:t>
            </a:r>
            <a:r>
              <a:rPr lang="en-ID" sz="1100" dirty="0" err="1"/>
              <a:t>strategis</a:t>
            </a:r>
            <a:r>
              <a:rPr lang="en-ID" sz="1100" dirty="0"/>
              <a:t>, </a:t>
            </a:r>
            <a:r>
              <a:rPr lang="en-ID" sz="1100" dirty="0" err="1"/>
              <a:t>serta</a:t>
            </a:r>
            <a:r>
              <a:rPr lang="en-ID" sz="1100" dirty="0"/>
              <a:t> </a:t>
            </a:r>
            <a:r>
              <a:rPr lang="en-ID" sz="1100" dirty="0" err="1"/>
              <a:t>fokus</a:t>
            </a:r>
            <a:r>
              <a:rPr lang="en-ID" sz="1100" dirty="0"/>
              <a:t> pada </a:t>
            </a:r>
            <a:r>
              <a:rPr lang="en-ID" sz="1100" dirty="0" err="1"/>
              <a:t>komunitas</a:t>
            </a:r>
            <a:r>
              <a:rPr lang="en-ID" sz="1100" dirty="0"/>
              <a:t> dan </a:t>
            </a:r>
            <a:r>
              <a:rPr lang="en-ID" sz="1100" dirty="0" err="1"/>
              <a:t>keamanan</a:t>
            </a:r>
            <a:r>
              <a:rPr lang="en-ID" sz="1100" dirty="0"/>
              <a:t>, Airbnb </a:t>
            </a:r>
            <a:r>
              <a:rPr lang="en-ID" sz="1100" dirty="0" err="1"/>
              <a:t>merevolusi</a:t>
            </a:r>
            <a:r>
              <a:rPr lang="en-ID" sz="1100" dirty="0"/>
              <a:t> </a:t>
            </a:r>
            <a:r>
              <a:rPr lang="en-ID" sz="1100" dirty="0" err="1"/>
              <a:t>industri</a:t>
            </a:r>
            <a:r>
              <a:rPr lang="en-ID" sz="1100" dirty="0"/>
              <a:t> </a:t>
            </a:r>
            <a:r>
              <a:rPr lang="en-ID" sz="1100" dirty="0" err="1"/>
              <a:t>perhotelan</a:t>
            </a:r>
            <a:r>
              <a:rPr lang="en-ID" sz="1100" dirty="0"/>
              <a:t> dan </a:t>
            </a:r>
            <a:r>
              <a:rPr lang="en-ID" sz="1100" dirty="0" err="1"/>
              <a:t>berkembang</a:t>
            </a:r>
            <a:r>
              <a:rPr lang="en-ID" sz="1100" dirty="0"/>
              <a:t> </a:t>
            </a:r>
            <a:r>
              <a:rPr lang="en-ID" sz="1100" dirty="0" err="1"/>
              <a:t>menjadi</a:t>
            </a:r>
            <a:r>
              <a:rPr lang="en-ID" sz="1100" dirty="0"/>
              <a:t> </a:t>
            </a:r>
            <a:r>
              <a:rPr lang="en-ID" sz="1100" dirty="0" err="1"/>
              <a:t>pemain</a:t>
            </a:r>
            <a:r>
              <a:rPr lang="en-ID" sz="1100" dirty="0"/>
              <a:t> yang </a:t>
            </a:r>
            <a:r>
              <a:rPr lang="en-ID" sz="1100" dirty="0" err="1"/>
              <a:t>diakui</a:t>
            </a:r>
            <a:r>
              <a:rPr lang="en-ID" sz="1100" dirty="0"/>
              <a:t> </a:t>
            </a:r>
            <a:r>
              <a:rPr lang="en-ID" sz="1100" dirty="0" err="1"/>
              <a:t>luas</a:t>
            </a:r>
            <a:r>
              <a:rPr lang="en-ID" sz="1100" dirty="0"/>
              <a:t> </a:t>
            </a:r>
            <a:r>
              <a:rPr lang="en-ID" sz="1100" dirty="0" err="1"/>
              <a:t>serta</a:t>
            </a:r>
            <a:r>
              <a:rPr lang="en-ID" sz="1100" dirty="0"/>
              <a:t> </a:t>
            </a:r>
            <a:r>
              <a:rPr lang="en-ID" sz="1100" dirty="0" err="1"/>
              <a:t>berpengaruh</a:t>
            </a:r>
            <a:r>
              <a:rPr lang="en-ID" sz="1100" dirty="0"/>
              <a:t>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dirty="0" err="1"/>
              <a:t>sektor</a:t>
            </a:r>
            <a:r>
              <a:rPr lang="en-ID" sz="1100" dirty="0"/>
              <a:t> </a:t>
            </a:r>
            <a:r>
              <a:rPr lang="en-ID" sz="1100" dirty="0" err="1"/>
              <a:t>akomodasi</a:t>
            </a:r>
            <a:r>
              <a:rPr lang="en-ID" sz="1100" dirty="0"/>
              <a:t> </a:t>
            </a:r>
            <a:r>
              <a:rPr lang="en-ID" sz="1100" dirty="0" err="1"/>
              <a:t>perjalanan</a:t>
            </a:r>
            <a:r>
              <a:rPr lang="en-ID" sz="1100" dirty="0"/>
              <a:t>.</a:t>
            </a:r>
            <a:endParaRPr lang="en-IN" sz="11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3C3839-24A2-F1F2-9241-2BA8F8566787}"/>
              </a:ext>
            </a:extLst>
          </p:cNvPr>
          <p:cNvSpPr txBox="1"/>
          <p:nvPr/>
        </p:nvSpPr>
        <p:spPr>
          <a:xfrm>
            <a:off x="4817062" y="3031881"/>
            <a:ext cx="265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IN" sz="2400" dirty="0">
                <a:latin typeface="+mj-lt"/>
              </a:rPr>
              <a:t>2009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3876FE-69A5-EEC6-A52E-1300D466FAFB}"/>
              </a:ext>
            </a:extLst>
          </p:cNvPr>
          <p:cNvSpPr txBox="1"/>
          <p:nvPr/>
        </p:nvSpPr>
        <p:spPr>
          <a:xfrm>
            <a:off x="8280128" y="3031881"/>
            <a:ext cx="265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IN" sz="2400" dirty="0">
                <a:latin typeface="+mj-lt"/>
              </a:rPr>
              <a:t>Now</a:t>
            </a:r>
          </a:p>
        </p:txBody>
      </p:sp>
      <p:sp>
        <p:nvSpPr>
          <p:cNvPr id="25" name="Graphic 3" descr="Heart with solid fill">
            <a:extLst>
              <a:ext uri="{FF2B5EF4-FFF2-40B4-BE49-F238E27FC236}">
                <a16:creationId xmlns:a16="http://schemas.microsoft.com/office/drawing/2014/main" id="{AF2328D3-741F-652A-C4BC-547A5B7CE54B}"/>
              </a:ext>
            </a:extLst>
          </p:cNvPr>
          <p:cNvSpPr/>
          <p:nvPr/>
        </p:nvSpPr>
        <p:spPr>
          <a:xfrm>
            <a:off x="3643698" y="2910264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Graphic 3" descr="Heart with solid fill">
            <a:extLst>
              <a:ext uri="{FF2B5EF4-FFF2-40B4-BE49-F238E27FC236}">
                <a16:creationId xmlns:a16="http://schemas.microsoft.com/office/drawing/2014/main" id="{ECC2EF83-1202-D066-73B4-696DFD3AE72C}"/>
              </a:ext>
            </a:extLst>
          </p:cNvPr>
          <p:cNvSpPr/>
          <p:nvPr/>
        </p:nvSpPr>
        <p:spPr>
          <a:xfrm>
            <a:off x="7208128" y="2910264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Graphic 3" descr="Heart with solid fill">
            <a:extLst>
              <a:ext uri="{FF2B5EF4-FFF2-40B4-BE49-F238E27FC236}">
                <a16:creationId xmlns:a16="http://schemas.microsoft.com/office/drawing/2014/main" id="{43A55A3D-961B-A2A1-0EA3-E67B9DBCA92A}"/>
              </a:ext>
            </a:extLst>
          </p:cNvPr>
          <p:cNvSpPr/>
          <p:nvPr/>
        </p:nvSpPr>
        <p:spPr>
          <a:xfrm>
            <a:off x="10740651" y="2910264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308634-86BF-541E-3835-4E4C788BADAD}"/>
              </a:ext>
            </a:extLst>
          </p:cNvPr>
          <p:cNvSpPr txBox="1"/>
          <p:nvPr/>
        </p:nvSpPr>
        <p:spPr>
          <a:xfrm>
            <a:off x="4818641" y="3531691"/>
            <a:ext cx="2648936" cy="22527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D" sz="1100" dirty="0"/>
              <a:t>Pada </a:t>
            </a:r>
            <a:r>
              <a:rPr lang="en-ID" sz="1100" dirty="0" err="1"/>
              <a:t>awal</a:t>
            </a:r>
            <a:r>
              <a:rPr lang="en-ID" sz="1100" dirty="0"/>
              <a:t> </a:t>
            </a:r>
            <a:r>
              <a:rPr lang="en-ID" sz="1100" dirty="0" err="1"/>
              <a:t>investasi</a:t>
            </a:r>
            <a:r>
              <a:rPr lang="en-ID" sz="1100" dirty="0"/>
              <a:t> </a:t>
            </a:r>
            <a:r>
              <a:rPr lang="en-ID" sz="1100" dirty="0" err="1"/>
              <a:t>tahun</a:t>
            </a:r>
            <a:r>
              <a:rPr lang="en-ID" sz="1100" dirty="0"/>
              <a:t> 2009, Airbnb </a:t>
            </a:r>
            <a:r>
              <a:rPr lang="en-ID" sz="1100" dirty="0" err="1"/>
              <a:t>memperluas</a:t>
            </a:r>
            <a:r>
              <a:rPr lang="en-ID" sz="1100" dirty="0"/>
              <a:t> </a:t>
            </a:r>
            <a:r>
              <a:rPr lang="en-ID" sz="1100" dirty="0" err="1"/>
              <a:t>platformnya</a:t>
            </a:r>
            <a:r>
              <a:rPr lang="en-ID" sz="1100" dirty="0"/>
              <a:t>, </a:t>
            </a:r>
            <a:r>
              <a:rPr lang="en-ID" sz="1100" dirty="0" err="1"/>
              <a:t>memungkinkan</a:t>
            </a:r>
            <a:r>
              <a:rPr lang="en-ID" sz="1100" dirty="0"/>
              <a:t> </a:t>
            </a:r>
            <a:r>
              <a:rPr lang="en-ID" sz="1100" dirty="0" err="1"/>
              <a:t>individu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menyewakan</a:t>
            </a:r>
            <a:r>
              <a:rPr lang="en-ID" sz="1100" dirty="0"/>
              <a:t> </a:t>
            </a:r>
            <a:r>
              <a:rPr lang="en-ID" sz="1100" dirty="0" err="1"/>
              <a:t>kamar</a:t>
            </a:r>
            <a:r>
              <a:rPr lang="en-ID" sz="1100" dirty="0"/>
              <a:t> </a:t>
            </a:r>
            <a:r>
              <a:rPr lang="en-ID" sz="1100" dirty="0" err="1"/>
              <a:t>kosong</a:t>
            </a:r>
            <a:r>
              <a:rPr lang="en-ID" sz="1100" dirty="0"/>
              <a:t> </a:t>
            </a:r>
            <a:r>
              <a:rPr lang="en-ID" sz="1100" dirty="0" err="1"/>
              <a:t>atau</a:t>
            </a:r>
            <a:r>
              <a:rPr lang="en-ID" sz="1100" dirty="0"/>
              <a:t> </a:t>
            </a:r>
            <a:r>
              <a:rPr lang="en-ID" sz="1100" dirty="0" err="1"/>
              <a:t>seluruh</a:t>
            </a:r>
            <a:r>
              <a:rPr lang="en-ID" sz="1100" dirty="0"/>
              <a:t> </a:t>
            </a:r>
            <a:r>
              <a:rPr lang="en-ID" sz="1100" dirty="0" err="1"/>
              <a:t>properti</a:t>
            </a:r>
            <a:r>
              <a:rPr lang="en-ID" sz="1100" dirty="0"/>
              <a:t> </a:t>
            </a:r>
            <a:r>
              <a:rPr lang="en-ID" sz="1100" dirty="0" err="1"/>
              <a:t>kepada</a:t>
            </a:r>
            <a:r>
              <a:rPr lang="en-ID" sz="1100" dirty="0"/>
              <a:t> para </a:t>
            </a:r>
            <a:r>
              <a:rPr lang="en-ID" sz="1100" dirty="0" err="1"/>
              <a:t>pelancong</a:t>
            </a:r>
            <a:r>
              <a:rPr lang="en-ID" sz="1100" dirty="0"/>
              <a:t>. Seiring </a:t>
            </a:r>
            <a:r>
              <a:rPr lang="en-ID" sz="1100" dirty="0" err="1"/>
              <a:t>berjalannya</a:t>
            </a:r>
            <a:r>
              <a:rPr lang="en-ID" sz="1100" dirty="0"/>
              <a:t> </a:t>
            </a:r>
            <a:r>
              <a:rPr lang="en-ID" sz="1100" dirty="0" err="1"/>
              <a:t>waktu</a:t>
            </a:r>
            <a:r>
              <a:rPr lang="en-ID" sz="1100" dirty="0"/>
              <a:t>, Airbnb </a:t>
            </a:r>
            <a:r>
              <a:rPr lang="en-ID" sz="1100" dirty="0" err="1"/>
              <a:t>berkembang</a:t>
            </a:r>
            <a:r>
              <a:rPr lang="en-ID" sz="1100" dirty="0"/>
              <a:t> </a:t>
            </a:r>
            <a:r>
              <a:rPr lang="en-ID" sz="1100" dirty="0" err="1"/>
              <a:t>menjadi</a:t>
            </a:r>
            <a:r>
              <a:rPr lang="en-ID" sz="1100" dirty="0"/>
              <a:t> marketplace global yang </a:t>
            </a:r>
            <a:r>
              <a:rPr lang="en-ID" sz="1100" dirty="0" err="1"/>
              <a:t>menawarkan</a:t>
            </a:r>
            <a:r>
              <a:rPr lang="en-ID" sz="1100" dirty="0"/>
              <a:t> </a:t>
            </a:r>
            <a:r>
              <a:rPr lang="en-ID" sz="1100" dirty="0" err="1"/>
              <a:t>berbagai</a:t>
            </a:r>
            <a:r>
              <a:rPr lang="en-ID" sz="1100" dirty="0"/>
              <a:t> </a:t>
            </a:r>
            <a:r>
              <a:rPr lang="en-ID" sz="1100" dirty="0" err="1"/>
              <a:t>jenis</a:t>
            </a:r>
            <a:r>
              <a:rPr lang="en-ID" sz="1100" dirty="0"/>
              <a:t> </a:t>
            </a:r>
            <a:r>
              <a:rPr lang="en-ID" sz="1100" dirty="0" err="1"/>
              <a:t>akomodasi</a:t>
            </a:r>
            <a:r>
              <a:rPr lang="en-ID" sz="1100" dirty="0"/>
              <a:t>.</a:t>
            </a:r>
            <a:endParaRPr lang="en-IN" sz="11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1A1E5-71DD-5D53-5B5B-934220A1C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1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E2EF99-1EDE-1D7D-1199-0C327CDE0F8A}"/>
              </a:ext>
            </a:extLst>
          </p:cNvPr>
          <p:cNvSpPr txBox="1"/>
          <p:nvPr/>
        </p:nvSpPr>
        <p:spPr>
          <a:xfrm>
            <a:off x="1074779" y="2029841"/>
            <a:ext cx="5296976" cy="1598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D" dirty="0"/>
              <a:t>Misi Airbnb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menciptakan</a:t>
            </a:r>
            <a:r>
              <a:rPr lang="en-ID" dirty="0"/>
              <a:t> dunia di mana </a:t>
            </a:r>
            <a:r>
              <a:rPr lang="en-ID" dirty="0" err="1"/>
              <a:t>siapa</a:t>
            </a:r>
            <a:r>
              <a:rPr lang="en-ID" dirty="0"/>
              <a:t> pun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di mana </a:t>
            </a:r>
            <a:r>
              <a:rPr lang="en-ID" dirty="0" err="1"/>
              <a:t>saja</a:t>
            </a:r>
            <a:r>
              <a:rPr lang="en-ID" dirty="0"/>
              <a:t>. Perusahaan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menumbuhkan</a:t>
            </a:r>
            <a:r>
              <a:rPr lang="en-ID" dirty="0"/>
              <a:t> rasa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menghubungkan</a:t>
            </a:r>
            <a:r>
              <a:rPr lang="en-ID" dirty="0"/>
              <a:t> orang-orang dan </a:t>
            </a:r>
            <a:r>
              <a:rPr lang="en-ID" dirty="0" err="1"/>
              <a:t>budaya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 yang </a:t>
            </a:r>
            <a:r>
              <a:rPr lang="en-ID" dirty="0" err="1"/>
              <a:t>bermakna</a:t>
            </a:r>
            <a:r>
              <a:rPr lang="en-ID" dirty="0"/>
              <a:t>. Airbnb </a:t>
            </a:r>
            <a:r>
              <a:rPr lang="en-ID" dirty="0" err="1"/>
              <a:t>berupaya</a:t>
            </a:r>
            <a:r>
              <a:rPr lang="en-ID" dirty="0"/>
              <a:t> </a:t>
            </a:r>
            <a:r>
              <a:rPr lang="en-ID" dirty="0" err="1"/>
              <a:t>memfasilitasi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menginap</a:t>
            </a:r>
            <a:r>
              <a:rPr lang="en-ID" dirty="0"/>
              <a:t> dan </a:t>
            </a:r>
            <a:r>
              <a:rPr lang="en-ID" dirty="0" err="1"/>
              <a:t>interaksi</a:t>
            </a:r>
            <a:r>
              <a:rPr lang="en-ID" dirty="0"/>
              <a:t> yang </a:t>
            </a:r>
            <a:r>
              <a:rPr lang="en-ID" dirty="0" err="1"/>
              <a:t>unik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mendorong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, </a:t>
            </a:r>
            <a:r>
              <a:rPr lang="en-ID" dirty="0" err="1"/>
              <a:t>pertukaran</a:t>
            </a:r>
            <a:r>
              <a:rPr lang="en-ID" dirty="0"/>
              <a:t> </a:t>
            </a:r>
            <a:r>
              <a:rPr lang="en-ID" dirty="0" err="1"/>
              <a:t>budaya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rasa </a:t>
            </a:r>
            <a:r>
              <a:rPr lang="en-ID" dirty="0" err="1"/>
              <a:t>kebersamaan</a:t>
            </a:r>
            <a:r>
              <a:rPr lang="en-ID" dirty="0"/>
              <a:t> di </a:t>
            </a:r>
            <a:r>
              <a:rPr lang="en-ID" dirty="0" err="1"/>
              <a:t>seluruh</a:t>
            </a:r>
            <a:r>
              <a:rPr lang="en-ID" dirty="0"/>
              <a:t> dunia.</a:t>
            </a:r>
            <a:endParaRPr lang="en-IN" dirty="0"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B4678D-A2D0-D2A6-E89C-A71851A3074C}"/>
              </a:ext>
            </a:extLst>
          </p:cNvPr>
          <p:cNvGrpSpPr/>
          <p:nvPr/>
        </p:nvGrpSpPr>
        <p:grpSpPr>
          <a:xfrm>
            <a:off x="1074778" y="1107482"/>
            <a:ext cx="5170493" cy="800106"/>
            <a:chOff x="1698324" y="1408647"/>
            <a:chExt cx="5725987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048F6DD-571C-3257-CAFD-F10097B32867}"/>
                </a:ext>
              </a:extLst>
            </p:cNvPr>
            <p:cNvSpPr/>
            <p:nvPr/>
          </p:nvSpPr>
          <p:spPr>
            <a:xfrm>
              <a:off x="1698324" y="1408647"/>
              <a:ext cx="5725987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FCDF2D-8111-88EB-0A2D-C0533113D261}"/>
                </a:ext>
              </a:extLst>
            </p:cNvPr>
            <p:cNvSpPr txBox="1"/>
            <p:nvPr/>
          </p:nvSpPr>
          <p:spPr>
            <a:xfrm>
              <a:off x="2080824" y="1528514"/>
              <a:ext cx="3216740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Mission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EC576D-87E5-3C73-FC8A-27A00EAB036F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6847E5-90E4-C157-7EDB-D1E0B306A853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2CB224A9-5D7A-425D-8A0E-BFAEC6663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3DF776-CAF2-2504-A3C5-54663AAB74CA}"/>
              </a:ext>
            </a:extLst>
          </p:cNvPr>
          <p:cNvGrpSpPr/>
          <p:nvPr/>
        </p:nvGrpSpPr>
        <p:grpSpPr>
          <a:xfrm>
            <a:off x="1074778" y="3686452"/>
            <a:ext cx="5170493" cy="800106"/>
            <a:chOff x="1698324" y="1408647"/>
            <a:chExt cx="5725987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27AA622-AB89-74EC-650E-BDADB1F18E94}"/>
                </a:ext>
              </a:extLst>
            </p:cNvPr>
            <p:cNvSpPr/>
            <p:nvPr/>
          </p:nvSpPr>
          <p:spPr>
            <a:xfrm>
              <a:off x="1698324" y="1408647"/>
              <a:ext cx="5725987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F39B49-B2D0-68EC-B9F6-FCB4E3BCB194}"/>
                </a:ext>
              </a:extLst>
            </p:cNvPr>
            <p:cNvSpPr txBox="1"/>
            <p:nvPr/>
          </p:nvSpPr>
          <p:spPr>
            <a:xfrm>
              <a:off x="2080824" y="1528514"/>
              <a:ext cx="3216740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Vision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B81C6E-9BD6-992F-DD2C-72EBE25C95FA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C871ABE-5516-A2F1-9E5D-464DAD663D0F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90C982E1-225C-A102-33EA-465360B17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9AA2E7C-2C12-2BDB-7018-826CE7B68AE1}"/>
              </a:ext>
            </a:extLst>
          </p:cNvPr>
          <p:cNvSpPr txBox="1"/>
          <p:nvPr/>
        </p:nvSpPr>
        <p:spPr>
          <a:xfrm>
            <a:off x="1074777" y="4608811"/>
            <a:ext cx="5296975" cy="1598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D" dirty="0"/>
              <a:t>Airbnb </a:t>
            </a:r>
            <a:r>
              <a:rPr lang="en-ID" dirty="0" err="1"/>
              <a:t>membayangkan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dunia di mana orang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bepergian</a:t>
            </a:r>
            <a:r>
              <a:rPr lang="en-ID" dirty="0"/>
              <a:t> dan </a:t>
            </a:r>
            <a:r>
              <a:rPr lang="en-ID" dirty="0" err="1"/>
              <a:t>merasa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di </a:t>
            </a:r>
            <a:r>
              <a:rPr lang="en-ID" dirty="0" err="1"/>
              <a:t>rumah</a:t>
            </a:r>
            <a:r>
              <a:rPr lang="en-ID" dirty="0"/>
              <a:t> di mana pun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berada</a:t>
            </a:r>
            <a:r>
              <a:rPr lang="en-ID" dirty="0"/>
              <a:t>. Airbnb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akomodasi</a:t>
            </a:r>
            <a:r>
              <a:rPr lang="en-ID" dirty="0"/>
              <a:t> yang </a:t>
            </a:r>
            <a:r>
              <a:rPr lang="en-ID" dirty="0" err="1"/>
              <a:t>beragam</a:t>
            </a:r>
            <a:r>
              <a:rPr lang="en-ID" dirty="0"/>
              <a:t> dan </a:t>
            </a:r>
            <a:r>
              <a:rPr lang="en-ID" dirty="0" err="1"/>
              <a:t>autentik</a:t>
            </a:r>
            <a:r>
              <a:rPr lang="en-ID" dirty="0"/>
              <a:t>, </a:t>
            </a:r>
            <a:r>
              <a:rPr lang="en-ID" dirty="0" err="1"/>
              <a:t>sekaligus</a:t>
            </a:r>
            <a:r>
              <a:rPr lang="en-ID" dirty="0"/>
              <a:t> </a:t>
            </a:r>
            <a:r>
              <a:rPr lang="en-ID" dirty="0" err="1"/>
              <a:t>membangun</a:t>
            </a:r>
            <a:r>
              <a:rPr lang="en-ID" dirty="0"/>
              <a:t> </a:t>
            </a:r>
            <a:r>
              <a:rPr lang="en-ID" dirty="0" err="1"/>
              <a:t>koneksi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host dan </a:t>
            </a:r>
            <a:r>
              <a:rPr lang="en-ID" dirty="0" err="1"/>
              <a:t>tamu</a:t>
            </a:r>
            <a:r>
              <a:rPr lang="en-ID" dirty="0"/>
              <a:t>. Perusahaan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berupaya</a:t>
            </a:r>
            <a:r>
              <a:rPr lang="en-ID" dirty="0"/>
              <a:t> </a:t>
            </a:r>
            <a:r>
              <a:rPr lang="en-ID" dirty="0" err="1"/>
              <a:t>menghadirkan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yang </a:t>
            </a:r>
            <a:r>
              <a:rPr lang="en-ID" dirty="0" err="1"/>
              <a:t>melampaui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 </a:t>
            </a:r>
            <a:r>
              <a:rPr lang="en-ID" dirty="0" err="1"/>
              <a:t>tradisional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</a:t>
            </a:r>
            <a:r>
              <a:rPr lang="en-ID" dirty="0" err="1"/>
              <a:t>menjelajahi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budaya</a:t>
            </a:r>
            <a:r>
              <a:rPr lang="en-ID" dirty="0"/>
              <a:t>.</a:t>
            </a:r>
            <a:endParaRPr lang="en-IN" dirty="0">
              <a:latin typeface="+mn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5183C58-8021-297E-F58E-85C91E97129D}"/>
              </a:ext>
            </a:extLst>
          </p:cNvPr>
          <p:cNvSpPr/>
          <p:nvPr/>
        </p:nvSpPr>
        <p:spPr>
          <a:xfrm>
            <a:off x="6955980" y="1107482"/>
            <a:ext cx="1979613" cy="2353517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10C211-A367-6129-E6BF-3591F4BA3695}"/>
              </a:ext>
            </a:extLst>
          </p:cNvPr>
          <p:cNvSpPr/>
          <p:nvPr/>
        </p:nvSpPr>
        <p:spPr>
          <a:xfrm>
            <a:off x="9104888" y="1107482"/>
            <a:ext cx="1979613" cy="2353517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AF7362-AE42-80E6-ED95-9CD2E3EC1BC4}"/>
              </a:ext>
            </a:extLst>
          </p:cNvPr>
          <p:cNvSpPr/>
          <p:nvPr/>
        </p:nvSpPr>
        <p:spPr>
          <a:xfrm>
            <a:off x="6955980" y="3621841"/>
            <a:ext cx="1979613" cy="2353517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0718144-63C9-40A1-5419-D8788A7D8DC3}"/>
              </a:ext>
            </a:extLst>
          </p:cNvPr>
          <p:cNvSpPr/>
          <p:nvPr/>
        </p:nvSpPr>
        <p:spPr>
          <a:xfrm>
            <a:off x="9104888" y="3621841"/>
            <a:ext cx="1979613" cy="2353517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Placeholder 22" descr="A view of a balcony from a balcony&#10;&#10;Description automatically generated">
            <a:extLst>
              <a:ext uri="{FF2B5EF4-FFF2-40B4-BE49-F238E27FC236}">
                <a16:creationId xmlns:a16="http://schemas.microsoft.com/office/drawing/2014/main" id="{160B8620-C98A-9212-8298-330D44E164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1" b="10611"/>
          <a:stretch>
            <a:fillRect/>
          </a:stretch>
        </p:blipFill>
        <p:spPr/>
      </p:pic>
      <p:pic>
        <p:nvPicPr>
          <p:cNvPr id="31" name="Picture Placeholder 30" descr="A table and chairs on a balcony overlooking a body of water&#10;&#10;Description automatically generated">
            <a:extLst>
              <a:ext uri="{FF2B5EF4-FFF2-40B4-BE49-F238E27FC236}">
                <a16:creationId xmlns:a16="http://schemas.microsoft.com/office/drawing/2014/main" id="{EF87E730-1388-50A2-0AF7-45A1AAB96B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2" b="5442"/>
          <a:stretch>
            <a:fillRect/>
          </a:stretch>
        </p:blipFill>
        <p:spPr/>
      </p:pic>
      <p:pic>
        <p:nvPicPr>
          <p:cNvPr id="33" name="Picture Placeholder 32" descr="A room with a view of the ocean&#10;&#10;Description automatically generated">
            <a:extLst>
              <a:ext uri="{FF2B5EF4-FFF2-40B4-BE49-F238E27FC236}">
                <a16:creationId xmlns:a16="http://schemas.microsoft.com/office/drawing/2014/main" id="{793F629C-104F-DA73-2D5D-90EACD7A0C0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" b="5412"/>
          <a:stretch>
            <a:fillRect/>
          </a:stretch>
        </p:blipFill>
        <p:spPr/>
      </p:pic>
      <p:pic>
        <p:nvPicPr>
          <p:cNvPr id="35" name="Picture Placeholder 34" descr="A couch in a room&#10;&#10;Description automatically generated">
            <a:extLst>
              <a:ext uri="{FF2B5EF4-FFF2-40B4-BE49-F238E27FC236}">
                <a16:creationId xmlns:a16="http://schemas.microsoft.com/office/drawing/2014/main" id="{D19A42D2-9904-60F6-896A-FF50BE990B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5" b="10335"/>
          <a:stretch>
            <a:fillRect/>
          </a:stretch>
        </p:blipFill>
        <p:spPr/>
      </p:pic>
      <p:sp>
        <p:nvSpPr>
          <p:cNvPr id="20" name="Graphic 3" descr="Heart with solid fill">
            <a:extLst>
              <a:ext uri="{FF2B5EF4-FFF2-40B4-BE49-F238E27FC236}">
                <a16:creationId xmlns:a16="http://schemas.microsoft.com/office/drawing/2014/main" id="{0E6A7292-689B-00DF-46D9-6097C2C34D60}"/>
              </a:ext>
            </a:extLst>
          </p:cNvPr>
          <p:cNvSpPr/>
          <p:nvPr/>
        </p:nvSpPr>
        <p:spPr>
          <a:xfrm>
            <a:off x="8484596" y="134559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Graphic 3" descr="Heart with solid fill">
            <a:extLst>
              <a:ext uri="{FF2B5EF4-FFF2-40B4-BE49-F238E27FC236}">
                <a16:creationId xmlns:a16="http://schemas.microsoft.com/office/drawing/2014/main" id="{875A636E-9D85-88C4-A888-4E42A4F92618}"/>
              </a:ext>
            </a:extLst>
          </p:cNvPr>
          <p:cNvSpPr/>
          <p:nvPr/>
        </p:nvSpPr>
        <p:spPr>
          <a:xfrm>
            <a:off x="10633504" y="134559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Graphic 3" descr="Heart with solid fill">
            <a:extLst>
              <a:ext uri="{FF2B5EF4-FFF2-40B4-BE49-F238E27FC236}">
                <a16:creationId xmlns:a16="http://schemas.microsoft.com/office/drawing/2014/main" id="{126678DC-1209-39B5-1EA4-CDBA269FE064}"/>
              </a:ext>
            </a:extLst>
          </p:cNvPr>
          <p:cNvSpPr/>
          <p:nvPr/>
        </p:nvSpPr>
        <p:spPr>
          <a:xfrm>
            <a:off x="8484596" y="3859951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Graphic 3" descr="Heart with solid fill">
            <a:extLst>
              <a:ext uri="{FF2B5EF4-FFF2-40B4-BE49-F238E27FC236}">
                <a16:creationId xmlns:a16="http://schemas.microsoft.com/office/drawing/2014/main" id="{2DCEB7B3-219F-4F70-3951-60C4470E90FF}"/>
              </a:ext>
            </a:extLst>
          </p:cNvPr>
          <p:cNvSpPr/>
          <p:nvPr/>
        </p:nvSpPr>
        <p:spPr>
          <a:xfrm>
            <a:off x="10633504" y="3859951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8F8F3A-75AF-15BB-B04B-809FE8F0D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B4678D-A2D0-D2A6-E89C-A71851A3074C}"/>
              </a:ext>
            </a:extLst>
          </p:cNvPr>
          <p:cNvGrpSpPr/>
          <p:nvPr/>
        </p:nvGrpSpPr>
        <p:grpSpPr>
          <a:xfrm>
            <a:off x="2712258" y="624268"/>
            <a:ext cx="6767483" cy="800106"/>
            <a:chOff x="-587398" y="1408647"/>
            <a:chExt cx="8011710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048F6DD-571C-3257-CAFD-F10097B32867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FCDF2D-8111-88EB-0A2D-C0533113D261}"/>
                </a:ext>
              </a:extLst>
            </p:cNvPr>
            <p:cNvSpPr txBox="1"/>
            <p:nvPr/>
          </p:nvSpPr>
          <p:spPr>
            <a:xfrm>
              <a:off x="-38427" y="1528514"/>
              <a:ext cx="5272151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How Airbnb works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EC576D-87E5-3C73-FC8A-27A00EAB036F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26847E5-90E4-C157-7EDB-D1E0B306A853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2CB224A9-5D7A-425D-8A0E-BFAEC6663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3701909-45EB-35D1-24A4-7B6CCEE7A9F7}"/>
              </a:ext>
            </a:extLst>
          </p:cNvPr>
          <p:cNvSpPr txBox="1"/>
          <p:nvPr/>
        </p:nvSpPr>
        <p:spPr>
          <a:xfrm>
            <a:off x="1915886" y="2268759"/>
            <a:ext cx="2544497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N" b="1" dirty="0">
                <a:latin typeface="+mn-lt"/>
              </a:rPr>
              <a:t>1. Search and Browse</a:t>
            </a:r>
            <a:endParaRPr lang="en-IN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6BA19D-C65B-14FD-6909-D3A5BB75D542}"/>
              </a:ext>
            </a:extLst>
          </p:cNvPr>
          <p:cNvSpPr txBox="1"/>
          <p:nvPr/>
        </p:nvSpPr>
        <p:spPr>
          <a:xfrm>
            <a:off x="1915886" y="3226829"/>
            <a:ext cx="2544497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N" b="1" dirty="0">
                <a:latin typeface="+mn-lt"/>
              </a:rPr>
              <a:t>2. Listing and Booking</a:t>
            </a:r>
            <a:endParaRPr lang="en-IN" dirty="0"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9754C7-F864-7D50-8FC7-FAA39F9FA80B}"/>
              </a:ext>
            </a:extLst>
          </p:cNvPr>
          <p:cNvSpPr txBox="1"/>
          <p:nvPr/>
        </p:nvSpPr>
        <p:spPr>
          <a:xfrm>
            <a:off x="1915886" y="4184899"/>
            <a:ext cx="2544497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N" b="1" dirty="0">
                <a:latin typeface="+mn-lt"/>
              </a:rPr>
              <a:t>3. Booking Request</a:t>
            </a:r>
            <a:endParaRPr lang="en-IN" dirty="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ABCCA-05DC-F564-D9E4-0A26085E3B9D}"/>
              </a:ext>
            </a:extLst>
          </p:cNvPr>
          <p:cNvSpPr txBox="1"/>
          <p:nvPr/>
        </p:nvSpPr>
        <p:spPr>
          <a:xfrm>
            <a:off x="1915886" y="5142969"/>
            <a:ext cx="2544497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N" b="1" dirty="0">
                <a:latin typeface="+mn-lt"/>
              </a:rPr>
              <a:t>4. Confirmation and Payment</a:t>
            </a:r>
            <a:endParaRPr lang="en-IN" dirty="0"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9057F6-6967-3E05-2868-A05992168FCE}"/>
              </a:ext>
            </a:extLst>
          </p:cNvPr>
          <p:cNvSpPr txBox="1"/>
          <p:nvPr/>
        </p:nvSpPr>
        <p:spPr>
          <a:xfrm>
            <a:off x="6591714" y="2268759"/>
            <a:ext cx="2313180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N" b="1" dirty="0">
                <a:latin typeface="+mn-lt"/>
              </a:rPr>
              <a:t>5. Stay</a:t>
            </a:r>
            <a:endParaRPr lang="en-IN" dirty="0"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928040-BA54-4C4B-E3F3-18146C3BB3CA}"/>
              </a:ext>
            </a:extLst>
          </p:cNvPr>
          <p:cNvSpPr txBox="1"/>
          <p:nvPr/>
        </p:nvSpPr>
        <p:spPr>
          <a:xfrm>
            <a:off x="6591714" y="3226829"/>
            <a:ext cx="2313180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N" b="1" dirty="0">
                <a:latin typeface="+mn-lt"/>
              </a:rPr>
              <a:t>6. Review and Feedback</a:t>
            </a:r>
            <a:endParaRPr lang="en-IN" dirty="0">
              <a:latin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33C1D3-CBDD-F616-F840-C96D01092E17}"/>
              </a:ext>
            </a:extLst>
          </p:cNvPr>
          <p:cNvSpPr txBox="1"/>
          <p:nvPr/>
        </p:nvSpPr>
        <p:spPr>
          <a:xfrm>
            <a:off x="6591714" y="4184899"/>
            <a:ext cx="2313179" cy="29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N" b="1" dirty="0">
                <a:latin typeface="+mn-lt"/>
              </a:rPr>
              <a:t>7. Support and Assistance</a:t>
            </a:r>
            <a:endParaRPr lang="en-IN" dirty="0">
              <a:latin typeface="+mn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A099B5F-84D6-BB46-3FE4-29534121665B}"/>
              </a:ext>
            </a:extLst>
          </p:cNvPr>
          <p:cNvSpPr/>
          <p:nvPr/>
        </p:nvSpPr>
        <p:spPr>
          <a:xfrm>
            <a:off x="2600587" y="2669190"/>
            <a:ext cx="318782" cy="53396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0F000CC-43DC-2227-3A2C-B8D4408726E5}"/>
              </a:ext>
            </a:extLst>
          </p:cNvPr>
          <p:cNvSpPr/>
          <p:nvPr/>
        </p:nvSpPr>
        <p:spPr>
          <a:xfrm>
            <a:off x="2600587" y="3584211"/>
            <a:ext cx="318782" cy="53396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5428A75-0049-592B-4AA7-D6FF681D6AA8}"/>
              </a:ext>
            </a:extLst>
          </p:cNvPr>
          <p:cNvSpPr/>
          <p:nvPr/>
        </p:nvSpPr>
        <p:spPr>
          <a:xfrm>
            <a:off x="2600587" y="4624342"/>
            <a:ext cx="318782" cy="53396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8BA8613-F97C-761C-8841-F515540C60DD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rot="5400000" flipH="1" flipV="1">
            <a:off x="3885785" y="1571108"/>
            <a:ext cx="3164867" cy="4560169"/>
          </a:xfrm>
          <a:prstGeom prst="bentConnector5">
            <a:avLst>
              <a:gd name="adj1" fmla="val -7223"/>
              <a:gd name="adj2" fmla="val 51268"/>
              <a:gd name="adj3" fmla="val 1072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2DBC22A-A9D2-DB34-98A4-9630629A617D}"/>
              </a:ext>
            </a:extLst>
          </p:cNvPr>
          <p:cNvSpPr/>
          <p:nvPr/>
        </p:nvSpPr>
        <p:spPr>
          <a:xfrm>
            <a:off x="7582599" y="2626141"/>
            <a:ext cx="318782" cy="53396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91E6B76-9290-8D75-DCB0-33BF8631AF85}"/>
              </a:ext>
            </a:extLst>
          </p:cNvPr>
          <p:cNvSpPr/>
          <p:nvPr/>
        </p:nvSpPr>
        <p:spPr>
          <a:xfrm>
            <a:off x="7582599" y="3584211"/>
            <a:ext cx="318782" cy="533963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433F8-9646-A277-4D6C-42BB9903A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1BC87-116A-F208-D299-6F7AAD684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583D99A8-8718-B191-D6CA-104377371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46" y="2339932"/>
            <a:ext cx="6290508" cy="19657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50CA6C-ED86-99F4-D7CA-653C6BAF4046}"/>
              </a:ext>
            </a:extLst>
          </p:cNvPr>
          <p:cNvSpPr/>
          <p:nvPr/>
        </p:nvSpPr>
        <p:spPr>
          <a:xfrm>
            <a:off x="2960172" y="4562574"/>
            <a:ext cx="6290508" cy="569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C27A1-6451-2479-41D4-B8E5CF9113F7}"/>
              </a:ext>
            </a:extLst>
          </p:cNvPr>
          <p:cNvSpPr txBox="1"/>
          <p:nvPr/>
        </p:nvSpPr>
        <p:spPr>
          <a:xfrm>
            <a:off x="3453393" y="4709059"/>
            <a:ext cx="4970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Bangkok Tourism &amp; Airbnb Opportunity 2025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cs typeface="Poppins SemiBold" panose="00000700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A48D62-FA03-525D-3A92-A7603961CF84}"/>
              </a:ext>
            </a:extLst>
          </p:cNvPr>
          <p:cNvSpPr/>
          <p:nvPr/>
        </p:nvSpPr>
        <p:spPr>
          <a:xfrm>
            <a:off x="8738608" y="4623055"/>
            <a:ext cx="444130" cy="449008"/>
          </a:xfrm>
          <a:prstGeom prst="roundRect">
            <a:avLst>
              <a:gd name="adj" fmla="val 50000"/>
            </a:avLst>
          </a:prstGeom>
          <a:solidFill>
            <a:srgbClr val="FF5A5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836AA2D-8EF6-B39A-CC49-B73127A0E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6385" y="4753271"/>
            <a:ext cx="188577" cy="1885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1102D7-F86A-6AC7-45A0-A7B3B925C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69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A03D9E0-4E2A-0C2D-DC96-86BAD2E5CE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r="3566"/>
          <a:stretch>
            <a:fillRect/>
          </a:stretch>
        </p:blipFill>
        <p:spPr>
          <a:xfrm>
            <a:off x="7505992" y="2030211"/>
            <a:ext cx="3927995" cy="3172810"/>
          </a:xfr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94495" y="443657"/>
            <a:ext cx="5573667" cy="753318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1310297" y="1528514"/>
              <a:ext cx="51984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200" b="1" spc="0" dirty="0">
                  <a:solidFill>
                    <a:srgbClr val="FF5A5F"/>
                  </a:solidFill>
                  <a:latin typeface="+mj-lt"/>
                </a:rPr>
                <a:t>Market Analysis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27BFCA-F3C5-0360-B6E2-FA065DD34C0F}"/>
              </a:ext>
            </a:extLst>
          </p:cNvPr>
          <p:cNvSpPr txBox="1"/>
          <p:nvPr/>
        </p:nvSpPr>
        <p:spPr>
          <a:xfrm>
            <a:off x="676281" y="2030210"/>
            <a:ext cx="659552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ID" sz="1800" dirty="0" err="1"/>
              <a:t>Tahun</a:t>
            </a:r>
            <a:r>
              <a:rPr lang="en-ID" sz="1800" dirty="0"/>
              <a:t> 2025 </a:t>
            </a:r>
            <a:r>
              <a:rPr lang="en-ID" sz="1800" dirty="0" err="1"/>
              <a:t>menjadi</a:t>
            </a:r>
            <a:r>
              <a:rPr lang="en-ID" sz="1800" dirty="0"/>
              <a:t> momentum </a:t>
            </a:r>
            <a:r>
              <a:rPr lang="en-ID" sz="1800" dirty="0" err="1"/>
              <a:t>penting</a:t>
            </a:r>
            <a:r>
              <a:rPr lang="en-ID" sz="1800" dirty="0"/>
              <a:t> </a:t>
            </a:r>
            <a:r>
              <a:rPr lang="en-ID" sz="1800" dirty="0" err="1"/>
              <a:t>bagi</a:t>
            </a:r>
            <a:r>
              <a:rPr lang="en-ID" sz="1800" dirty="0"/>
              <a:t> </a:t>
            </a:r>
            <a:r>
              <a:rPr lang="en-ID" sz="1800" dirty="0" err="1"/>
              <a:t>kebangkitan</a:t>
            </a:r>
            <a:r>
              <a:rPr lang="en-ID" sz="1800" dirty="0"/>
              <a:t> </a:t>
            </a:r>
            <a:r>
              <a:rPr lang="en-ID" sz="1800" dirty="0" err="1"/>
              <a:t>pariwisata</a:t>
            </a:r>
            <a:r>
              <a:rPr lang="en-ID" sz="1800" dirty="0"/>
              <a:t> Thailand, di mana Bangkok </a:t>
            </a:r>
            <a:r>
              <a:rPr lang="en-ID" sz="1800" dirty="0" err="1"/>
              <a:t>kembali</a:t>
            </a:r>
            <a:r>
              <a:rPr lang="en-ID" sz="1800" dirty="0"/>
              <a:t> </a:t>
            </a:r>
            <a:r>
              <a:rPr lang="en-ID" sz="1800" dirty="0" err="1"/>
              <a:t>menegaskan</a:t>
            </a:r>
            <a:r>
              <a:rPr lang="en-ID" sz="1800" dirty="0"/>
              <a:t> </a:t>
            </a:r>
            <a:r>
              <a:rPr lang="en-ID" sz="1800" dirty="0" err="1"/>
              <a:t>posisinya</a:t>
            </a:r>
            <a:r>
              <a:rPr lang="en-ID" sz="1800" dirty="0"/>
              <a:t> </a:t>
            </a:r>
            <a:r>
              <a:rPr lang="en-ID" sz="1800" dirty="0" err="1"/>
              <a:t>sebagai</a:t>
            </a:r>
            <a:r>
              <a:rPr lang="en-ID" sz="1800" dirty="0"/>
              <a:t> </a:t>
            </a:r>
            <a:r>
              <a:rPr lang="en-ID" sz="1800" dirty="0" err="1"/>
              <a:t>destinasi</a:t>
            </a:r>
            <a:r>
              <a:rPr lang="en-ID" sz="1800" dirty="0"/>
              <a:t> </a:t>
            </a:r>
            <a:r>
              <a:rPr lang="en-ID" sz="1800" dirty="0" err="1"/>
              <a:t>wisata</a:t>
            </a:r>
            <a:r>
              <a:rPr lang="en-ID" sz="1800" dirty="0"/>
              <a:t> global </a:t>
            </a:r>
            <a:r>
              <a:rPr lang="en-ID" sz="1800" dirty="0" err="1"/>
              <a:t>utama</a:t>
            </a:r>
            <a:r>
              <a:rPr lang="en-ID" sz="1800" dirty="0"/>
              <a:t>. </a:t>
            </a:r>
            <a:r>
              <a:rPr lang="en-ID" sz="1800" dirty="0" err="1"/>
              <a:t>Setelah</a:t>
            </a:r>
            <a:r>
              <a:rPr lang="en-ID" sz="1800" dirty="0"/>
              <a:t> </a:t>
            </a:r>
            <a:r>
              <a:rPr lang="en-ID" sz="1800" dirty="0" err="1"/>
              <a:t>mencatat</a:t>
            </a:r>
            <a:r>
              <a:rPr lang="en-ID" sz="1800" dirty="0"/>
              <a:t> </a:t>
            </a:r>
            <a:r>
              <a:rPr lang="en-ID" sz="1800" dirty="0" err="1"/>
              <a:t>lebih</a:t>
            </a:r>
            <a:r>
              <a:rPr lang="en-ID" sz="1800" dirty="0"/>
              <a:t> </a:t>
            </a:r>
            <a:r>
              <a:rPr lang="en-ID" sz="1800" dirty="0" err="1"/>
              <a:t>dari</a:t>
            </a:r>
            <a:r>
              <a:rPr lang="en-ID" sz="1800" dirty="0"/>
              <a:t> 35 </a:t>
            </a:r>
            <a:r>
              <a:rPr lang="en-ID" sz="1800" dirty="0" err="1"/>
              <a:t>juta</a:t>
            </a:r>
            <a:r>
              <a:rPr lang="en-ID" sz="1800" dirty="0"/>
              <a:t> </a:t>
            </a:r>
            <a:r>
              <a:rPr lang="en-ID" sz="1800" dirty="0" err="1"/>
              <a:t>kunjungan</a:t>
            </a:r>
            <a:r>
              <a:rPr lang="en-ID" sz="1800" dirty="0"/>
              <a:t> </a:t>
            </a:r>
            <a:r>
              <a:rPr lang="en-ID" sz="1800" dirty="0" err="1"/>
              <a:t>wisatawan</a:t>
            </a:r>
            <a:r>
              <a:rPr lang="en-ID" sz="1800" dirty="0"/>
              <a:t> </a:t>
            </a:r>
            <a:r>
              <a:rPr lang="en-ID" sz="1800" dirty="0" err="1"/>
              <a:t>internasional</a:t>
            </a:r>
            <a:r>
              <a:rPr lang="en-ID" sz="1800" dirty="0"/>
              <a:t> pada 2024, </a:t>
            </a:r>
            <a:r>
              <a:rPr lang="en-ID" sz="1800" dirty="0" err="1"/>
              <a:t>pemerintah</a:t>
            </a:r>
            <a:r>
              <a:rPr lang="en-ID" sz="1800" dirty="0"/>
              <a:t> Thailand </a:t>
            </a:r>
            <a:r>
              <a:rPr lang="en-ID" sz="1800" dirty="0" err="1"/>
              <a:t>menargetkan</a:t>
            </a:r>
            <a:r>
              <a:rPr lang="en-ID" sz="1800" dirty="0"/>
              <a:t> </a:t>
            </a:r>
            <a:r>
              <a:rPr lang="en-ID" sz="1800" dirty="0" err="1"/>
              <a:t>peningkatan</a:t>
            </a:r>
            <a:r>
              <a:rPr lang="en-ID" sz="1800" dirty="0"/>
              <a:t> </a:t>
            </a:r>
            <a:r>
              <a:rPr lang="en-ID" sz="1800" dirty="0" err="1"/>
              <a:t>hingga</a:t>
            </a:r>
            <a:r>
              <a:rPr lang="en-ID" sz="1800" dirty="0"/>
              <a:t> 36–39 </a:t>
            </a:r>
            <a:r>
              <a:rPr lang="en-ID" sz="1800" dirty="0" err="1"/>
              <a:t>juta</a:t>
            </a:r>
            <a:r>
              <a:rPr lang="en-ID" sz="1800" dirty="0"/>
              <a:t> </a:t>
            </a:r>
            <a:r>
              <a:rPr lang="en-ID" sz="1800" dirty="0" err="1"/>
              <a:t>kunjungan</a:t>
            </a:r>
            <a:r>
              <a:rPr lang="en-ID" sz="1800" dirty="0"/>
              <a:t> pada 2025 </a:t>
            </a:r>
            <a:r>
              <a:rPr lang="en-ID" sz="1800" dirty="0" err="1"/>
              <a:t>melalui</a:t>
            </a:r>
            <a:r>
              <a:rPr lang="en-ID" sz="1800" dirty="0"/>
              <a:t> program Amazing Thailand Grand Tourism and Sports Year 2025. </a:t>
            </a:r>
            <a:r>
              <a:rPr lang="en-ID" sz="1800" dirty="0" err="1"/>
              <a:t>Kondisi</a:t>
            </a:r>
            <a:r>
              <a:rPr lang="en-ID" sz="1800" dirty="0"/>
              <a:t>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membuka</a:t>
            </a:r>
            <a:r>
              <a:rPr lang="en-ID" sz="1800" dirty="0"/>
              <a:t> </a:t>
            </a:r>
            <a:r>
              <a:rPr lang="en-ID" sz="1800" dirty="0" err="1"/>
              <a:t>peluang</a:t>
            </a:r>
            <a:r>
              <a:rPr lang="en-ID" sz="1800" dirty="0"/>
              <a:t> </a:t>
            </a:r>
            <a:r>
              <a:rPr lang="en-ID" sz="1800" dirty="0" err="1"/>
              <a:t>signifikan</a:t>
            </a:r>
            <a:r>
              <a:rPr lang="en-ID" sz="1800" dirty="0"/>
              <a:t> </a:t>
            </a:r>
            <a:r>
              <a:rPr lang="en-ID" sz="1800" dirty="0" err="1"/>
              <a:t>bagi</a:t>
            </a:r>
            <a:r>
              <a:rPr lang="en-ID" sz="1800" dirty="0"/>
              <a:t> Airbnb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memperluas</a:t>
            </a:r>
            <a:r>
              <a:rPr lang="en-ID" sz="1800" dirty="0"/>
              <a:t> </a:t>
            </a:r>
            <a:r>
              <a:rPr lang="en-ID" sz="1800" dirty="0" err="1"/>
              <a:t>pangsa</a:t>
            </a:r>
            <a:r>
              <a:rPr lang="en-ID" sz="1800" dirty="0"/>
              <a:t> pasar </a:t>
            </a:r>
            <a:r>
              <a:rPr lang="en-ID" sz="1800" dirty="0" err="1"/>
              <a:t>akomodasi</a:t>
            </a:r>
            <a:r>
              <a:rPr lang="en-ID" sz="1800" dirty="0"/>
              <a:t> </a:t>
            </a:r>
            <a:r>
              <a:rPr lang="en-ID" sz="1800" dirty="0" err="1"/>
              <a:t>berbasis</a:t>
            </a:r>
            <a:r>
              <a:rPr lang="en-ID" sz="1800" dirty="0"/>
              <a:t> </a:t>
            </a:r>
            <a:r>
              <a:rPr lang="en-ID" sz="1800" dirty="0" err="1"/>
              <a:t>komunitas</a:t>
            </a:r>
            <a:r>
              <a:rPr lang="en-ID" sz="1800" dirty="0"/>
              <a:t> di Bangkok.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8FA376-A8FB-F0D7-D588-47FD0CFCEDC9}"/>
              </a:ext>
            </a:extLst>
          </p:cNvPr>
          <p:cNvSpPr/>
          <p:nvPr/>
        </p:nvSpPr>
        <p:spPr>
          <a:xfrm>
            <a:off x="7505992" y="2030211"/>
            <a:ext cx="3927995" cy="3172810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raphic 3" descr="Heart with solid fill">
            <a:extLst>
              <a:ext uri="{FF2B5EF4-FFF2-40B4-BE49-F238E27FC236}">
                <a16:creationId xmlns:a16="http://schemas.microsoft.com/office/drawing/2014/main" id="{EA6CF18A-DEE7-6DF1-A3BF-27E3B8423FA9}"/>
              </a:ext>
            </a:extLst>
          </p:cNvPr>
          <p:cNvSpPr/>
          <p:nvPr/>
        </p:nvSpPr>
        <p:spPr>
          <a:xfrm>
            <a:off x="10845996" y="2277844"/>
            <a:ext cx="353808" cy="318121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B6F5D-4EF5-4598-5717-7A1F94EDA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79" y="6095243"/>
            <a:ext cx="2013358" cy="6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irbnb">
      <a:majorFont>
        <a:latin typeface="Poppins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1819</Words>
  <Application>Microsoft Office PowerPoint</Application>
  <PresentationFormat>Widescreen</PresentationFormat>
  <Paragraphs>204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Poppins ExtraLight</vt:lpstr>
      <vt:lpstr>Poppins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Anila</dc:creator>
  <cp:lastModifiedBy>Christian Richardo</cp:lastModifiedBy>
  <cp:revision>18</cp:revision>
  <dcterms:created xsi:type="dcterms:W3CDTF">2024-01-08T08:41:52Z</dcterms:created>
  <dcterms:modified xsi:type="dcterms:W3CDTF">2025-08-29T13:03:14Z</dcterms:modified>
</cp:coreProperties>
</file>